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772400" cy="10058400"/>
  <p:notesSz cx="6858000" cy="9144000"/>
  <p:embeddedFontLst>
    <p:embeddedFont>
      <p:font typeface="Cinzel Bold" pitchFamily="2" charset="77"/>
      <p:regular r:id="rId4"/>
      <p:bold r:id="rId5"/>
    </p:embeddedFont>
    <p:embeddedFont>
      <p:font typeface="League Gothic" pitchFamily="2" charset="77"/>
      <p:regular r:id="rId6"/>
    </p:embeddedFont>
    <p:embeddedFont>
      <p:font typeface="Lora Bold Italics" pitchFamily="2" charset="77"/>
      <p:regular r:id="rId7"/>
      <p:bold r:id="rId8"/>
      <p:italic r:id="rId9"/>
      <p:boldItalic r:id="rId10"/>
    </p:embeddedFont>
    <p:embeddedFont>
      <p:font typeface="Montserrat" pitchFamily="2" charset="77"/>
      <p:regular r:id="rId11"/>
      <p:bold r:id="rId12"/>
      <p:italic r:id="rId13"/>
      <p:boldItalic r:id="rId14"/>
    </p:embeddedFont>
    <p:embeddedFont>
      <p:font typeface="Montserrat Bold" pitchFamily="2" charset="77"/>
      <p:regular r:id="rId15"/>
      <p:bold r:id="rId16"/>
    </p:embeddedFont>
    <p:embeddedFont>
      <p:font typeface="Montserrat Classic" pitchFamily="2" charset="77"/>
      <p:regular r:id="rId17"/>
    </p:embeddedFont>
    <p:embeddedFont>
      <p:font typeface="Montserrat Classic Bold" pitchFamily="2" charset="77"/>
      <p:regular r:id="rId18"/>
      <p:bold r:id="rId19"/>
    </p:embeddedFont>
    <p:embeddedFont>
      <p:font typeface="Poppins Medium" panose="020B0604020202020204" pitchFamily="34" charset="0"/>
      <p:regular r:id="rId20"/>
      <p:italic r:id="rId21"/>
    </p:embeddedFont>
    <p:embeddedFont>
      <p:font typeface="Poppins Medium Bold" panose="02000000000000000000"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58" autoAdjust="0"/>
  </p:normalViewPr>
  <p:slideViewPr>
    <p:cSldViewPr>
      <p:cViewPr varScale="1">
        <p:scale>
          <a:sx n="72" d="100"/>
          <a:sy n="72" d="100"/>
        </p:scale>
        <p:origin x="3648"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presProps" Target="pres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772400" cy="10058400"/>
          </a:xfrm>
          <a:custGeom>
            <a:avLst/>
            <a:gdLst/>
            <a:ahLst/>
            <a:cxnLst/>
            <a:rect l="l" t="t" r="r" b="b"/>
            <a:pathLst>
              <a:path w="7772400" h="10058400">
                <a:moveTo>
                  <a:pt x="0" y="0"/>
                </a:moveTo>
                <a:lnTo>
                  <a:pt x="7772400" y="0"/>
                </a:lnTo>
                <a:lnTo>
                  <a:pt x="7772400" y="10058400"/>
                </a:lnTo>
                <a:lnTo>
                  <a:pt x="0" y="10058400"/>
                </a:lnTo>
                <a:lnTo>
                  <a:pt x="0" y="0"/>
                </a:lnTo>
                <a:close/>
              </a:path>
            </a:pathLst>
          </a:custGeom>
          <a:blipFill>
            <a:blip r:embed="rId2"/>
            <a:stretch>
              <a:fillRect l="-52301" r="-52301"/>
            </a:stretch>
          </a:blipFill>
        </p:spPr>
        <p:txBody>
          <a:bodyPr/>
          <a:lstStyle/>
          <a:p>
            <a:endParaRPr lang="en-US"/>
          </a:p>
        </p:txBody>
      </p:sp>
      <p:sp>
        <p:nvSpPr>
          <p:cNvPr id="3" name="Freeform 3"/>
          <p:cNvSpPr/>
          <p:nvPr/>
        </p:nvSpPr>
        <p:spPr>
          <a:xfrm>
            <a:off x="249713" y="9611683"/>
            <a:ext cx="287184" cy="287184"/>
          </a:xfrm>
          <a:custGeom>
            <a:avLst/>
            <a:gdLst/>
            <a:ahLst/>
            <a:cxnLst/>
            <a:rect l="l" t="t" r="r" b="b"/>
            <a:pathLst>
              <a:path w="287184" h="287184">
                <a:moveTo>
                  <a:pt x="0" y="0"/>
                </a:moveTo>
                <a:lnTo>
                  <a:pt x="287183" y="0"/>
                </a:lnTo>
                <a:lnTo>
                  <a:pt x="287183" y="287184"/>
                </a:lnTo>
                <a:lnTo>
                  <a:pt x="0" y="287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160842" y="9611683"/>
            <a:ext cx="328194" cy="328194"/>
          </a:xfrm>
          <a:custGeom>
            <a:avLst/>
            <a:gdLst/>
            <a:ahLst/>
            <a:cxnLst/>
            <a:rect l="l" t="t" r="r" b="b"/>
            <a:pathLst>
              <a:path w="328194" h="328194">
                <a:moveTo>
                  <a:pt x="0" y="0"/>
                </a:moveTo>
                <a:lnTo>
                  <a:pt x="328194" y="0"/>
                </a:lnTo>
                <a:lnTo>
                  <a:pt x="328194" y="328195"/>
                </a:lnTo>
                <a:lnTo>
                  <a:pt x="0" y="3281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454910" y="1536361"/>
            <a:ext cx="5019284" cy="7879108"/>
          </a:xfrm>
          <a:custGeom>
            <a:avLst/>
            <a:gdLst/>
            <a:ahLst/>
            <a:cxnLst/>
            <a:rect l="l" t="t" r="r" b="b"/>
            <a:pathLst>
              <a:path w="5019284" h="7879108">
                <a:moveTo>
                  <a:pt x="0" y="0"/>
                </a:moveTo>
                <a:lnTo>
                  <a:pt x="5019284" y="0"/>
                </a:lnTo>
                <a:lnTo>
                  <a:pt x="5019284" y="7879108"/>
                </a:lnTo>
                <a:lnTo>
                  <a:pt x="0" y="7879108"/>
                </a:lnTo>
                <a:lnTo>
                  <a:pt x="0" y="0"/>
                </a:lnTo>
                <a:close/>
              </a:path>
            </a:pathLst>
          </a:custGeom>
          <a:blipFill>
            <a:blip r:embed="rId7"/>
            <a:stretch>
              <a:fillRect/>
            </a:stretch>
          </a:blipFill>
          <a:ln cap="sq">
            <a:noFill/>
            <a:prstDash val="solid"/>
            <a:miter/>
          </a:ln>
        </p:spPr>
        <p:txBody>
          <a:bodyPr/>
          <a:lstStyle/>
          <a:p>
            <a:endParaRPr lang="en-US"/>
          </a:p>
        </p:txBody>
      </p:sp>
      <p:sp>
        <p:nvSpPr>
          <p:cNvPr id="6" name="Freeform 6"/>
          <p:cNvSpPr/>
          <p:nvPr/>
        </p:nvSpPr>
        <p:spPr>
          <a:xfrm>
            <a:off x="6903046" y="9479687"/>
            <a:ext cx="768178" cy="546260"/>
          </a:xfrm>
          <a:custGeom>
            <a:avLst/>
            <a:gdLst/>
            <a:ahLst/>
            <a:cxnLst/>
            <a:rect l="l" t="t" r="r" b="b"/>
            <a:pathLst>
              <a:path w="768178" h="546260">
                <a:moveTo>
                  <a:pt x="0" y="0"/>
                </a:moveTo>
                <a:lnTo>
                  <a:pt x="768178" y="0"/>
                </a:lnTo>
                <a:lnTo>
                  <a:pt x="768178" y="546260"/>
                </a:lnTo>
                <a:lnTo>
                  <a:pt x="0" y="546260"/>
                </a:lnTo>
                <a:lnTo>
                  <a:pt x="0" y="0"/>
                </a:lnTo>
                <a:close/>
              </a:path>
            </a:pathLst>
          </a:custGeom>
          <a:blipFill>
            <a:blip r:embed="rId8"/>
            <a:stretch>
              <a:fillRect/>
            </a:stretch>
          </a:blipFill>
        </p:spPr>
        <p:txBody>
          <a:bodyPr/>
          <a:lstStyle/>
          <a:p>
            <a:endParaRPr lang="en-US"/>
          </a:p>
        </p:txBody>
      </p:sp>
      <p:grpSp>
        <p:nvGrpSpPr>
          <p:cNvPr id="7" name="Group 7"/>
          <p:cNvGrpSpPr/>
          <p:nvPr/>
        </p:nvGrpSpPr>
        <p:grpSpPr>
          <a:xfrm>
            <a:off x="857800" y="8712351"/>
            <a:ext cx="6024887" cy="703118"/>
            <a:chOff x="0" y="0"/>
            <a:chExt cx="2100178" cy="245096"/>
          </a:xfrm>
        </p:grpSpPr>
        <p:sp>
          <p:nvSpPr>
            <p:cNvPr id="8" name="Freeform 8"/>
            <p:cNvSpPr/>
            <p:nvPr/>
          </p:nvSpPr>
          <p:spPr>
            <a:xfrm>
              <a:off x="0" y="0"/>
              <a:ext cx="2100178" cy="245096"/>
            </a:xfrm>
            <a:custGeom>
              <a:avLst/>
              <a:gdLst/>
              <a:ahLst/>
              <a:cxnLst/>
              <a:rect l="l" t="t" r="r" b="b"/>
              <a:pathLst>
                <a:path w="2100178" h="245096">
                  <a:moveTo>
                    <a:pt x="0" y="0"/>
                  </a:moveTo>
                  <a:lnTo>
                    <a:pt x="2100178" y="0"/>
                  </a:lnTo>
                  <a:lnTo>
                    <a:pt x="2100178" y="245096"/>
                  </a:lnTo>
                  <a:lnTo>
                    <a:pt x="0" y="245096"/>
                  </a:lnTo>
                  <a:close/>
                </a:path>
              </a:pathLst>
            </a:custGeom>
            <a:solidFill>
              <a:srgbClr val="FFFFFF">
                <a:alpha val="87843"/>
              </a:srgbClr>
            </a:solidFill>
          </p:spPr>
          <p:txBody>
            <a:bodyPr/>
            <a:lstStyle/>
            <a:p>
              <a:endParaRPr lang="en-US"/>
            </a:p>
          </p:txBody>
        </p:sp>
        <p:sp>
          <p:nvSpPr>
            <p:cNvPr id="9" name="TextBox 9"/>
            <p:cNvSpPr txBox="1"/>
            <p:nvPr/>
          </p:nvSpPr>
          <p:spPr>
            <a:xfrm>
              <a:off x="0" y="-19050"/>
              <a:ext cx="2100178" cy="264146"/>
            </a:xfrm>
            <a:prstGeom prst="rect">
              <a:avLst/>
            </a:prstGeom>
          </p:spPr>
          <p:txBody>
            <a:bodyPr lIns="50800" tIns="50800" rIns="50800" bIns="50800" rtlCol="0" anchor="ctr"/>
            <a:lstStyle/>
            <a:p>
              <a:pPr algn="ctr">
                <a:lnSpc>
                  <a:spcPts val="1598"/>
                </a:lnSpc>
              </a:pPr>
              <a:endParaRPr/>
            </a:p>
          </p:txBody>
        </p:sp>
      </p:grpSp>
      <p:grpSp>
        <p:nvGrpSpPr>
          <p:cNvPr id="10" name="Group 10"/>
          <p:cNvGrpSpPr/>
          <p:nvPr/>
        </p:nvGrpSpPr>
        <p:grpSpPr>
          <a:xfrm rot="5400000">
            <a:off x="1581887" y="9159806"/>
            <a:ext cx="856130" cy="47625"/>
            <a:chOff x="0" y="0"/>
            <a:chExt cx="19025106" cy="1058333"/>
          </a:xfrm>
        </p:grpSpPr>
        <p:sp>
          <p:nvSpPr>
            <p:cNvPr id="11" name="Freeform 11"/>
            <p:cNvSpPr/>
            <p:nvPr/>
          </p:nvSpPr>
          <p:spPr>
            <a:xfrm>
              <a:off x="0" y="0"/>
              <a:ext cx="19025107" cy="1058333"/>
            </a:xfrm>
            <a:custGeom>
              <a:avLst/>
              <a:gdLst/>
              <a:ahLst/>
              <a:cxnLst/>
              <a:rect l="l" t="t" r="r" b="b"/>
              <a:pathLst>
                <a:path w="19025107" h="1058333">
                  <a:moveTo>
                    <a:pt x="0" y="0"/>
                  </a:moveTo>
                  <a:lnTo>
                    <a:pt x="19025107" y="0"/>
                  </a:lnTo>
                  <a:lnTo>
                    <a:pt x="19025107" y="1058333"/>
                  </a:lnTo>
                  <a:lnTo>
                    <a:pt x="0" y="1058333"/>
                  </a:lnTo>
                  <a:close/>
                </a:path>
              </a:pathLst>
            </a:custGeom>
            <a:solidFill>
              <a:srgbClr val="1C1C1C"/>
            </a:solidFill>
          </p:spPr>
          <p:txBody>
            <a:bodyPr/>
            <a:lstStyle/>
            <a:p>
              <a:endParaRPr lang="en-US"/>
            </a:p>
          </p:txBody>
        </p:sp>
      </p:grpSp>
      <p:sp>
        <p:nvSpPr>
          <p:cNvPr id="12" name="TextBox 12"/>
          <p:cNvSpPr txBox="1"/>
          <p:nvPr/>
        </p:nvSpPr>
        <p:spPr>
          <a:xfrm>
            <a:off x="372945" y="8777277"/>
            <a:ext cx="2152780" cy="159385"/>
          </a:xfrm>
          <a:prstGeom prst="rect">
            <a:avLst/>
          </a:prstGeom>
        </p:spPr>
        <p:txBody>
          <a:bodyPr lIns="0" tIns="0" rIns="0" bIns="0" rtlCol="0" anchor="t">
            <a:spAutoFit/>
          </a:bodyPr>
          <a:lstStyle/>
          <a:p>
            <a:pPr algn="ctr">
              <a:lnSpc>
                <a:spcPts val="1220"/>
              </a:lnSpc>
            </a:pPr>
            <a:r>
              <a:rPr lang="en-US" sz="1000" b="1">
                <a:solidFill>
                  <a:srgbClr val="110300"/>
                </a:solidFill>
                <a:latin typeface="Montserrat Classic Bold"/>
                <a:ea typeface="Montserrat Classic Bold"/>
                <a:cs typeface="Montserrat Classic Bold"/>
                <a:sym typeface="Montserrat Classic Bold"/>
              </a:rPr>
              <a:t>BOTTLE SIZE</a:t>
            </a:r>
          </a:p>
        </p:txBody>
      </p:sp>
      <p:sp>
        <p:nvSpPr>
          <p:cNvPr id="13" name="TextBox 13"/>
          <p:cNvSpPr txBox="1"/>
          <p:nvPr/>
        </p:nvSpPr>
        <p:spPr>
          <a:xfrm>
            <a:off x="1613862" y="8777277"/>
            <a:ext cx="2181357" cy="159385"/>
          </a:xfrm>
          <a:prstGeom prst="rect">
            <a:avLst/>
          </a:prstGeom>
        </p:spPr>
        <p:txBody>
          <a:bodyPr lIns="0" tIns="0" rIns="0" bIns="0" rtlCol="0" anchor="t">
            <a:spAutoFit/>
          </a:bodyPr>
          <a:lstStyle/>
          <a:p>
            <a:pPr algn="ctr">
              <a:lnSpc>
                <a:spcPts val="1220"/>
              </a:lnSpc>
            </a:pPr>
            <a:r>
              <a:rPr lang="en-US" sz="1000" b="1">
                <a:solidFill>
                  <a:srgbClr val="000000"/>
                </a:solidFill>
                <a:latin typeface="Montserrat Classic Bold"/>
                <a:ea typeface="Montserrat Classic Bold"/>
                <a:cs typeface="Montserrat Classic Bold"/>
                <a:sym typeface="Montserrat Classic Bold"/>
              </a:rPr>
              <a:t>OZ. PER BOTTLE</a:t>
            </a:r>
          </a:p>
        </p:txBody>
      </p:sp>
      <p:grpSp>
        <p:nvGrpSpPr>
          <p:cNvPr id="14" name="Group 14"/>
          <p:cNvGrpSpPr/>
          <p:nvPr/>
        </p:nvGrpSpPr>
        <p:grpSpPr>
          <a:xfrm rot="5400000">
            <a:off x="2899070" y="9159806"/>
            <a:ext cx="856130" cy="47625"/>
            <a:chOff x="0" y="0"/>
            <a:chExt cx="19025106" cy="1058333"/>
          </a:xfrm>
        </p:grpSpPr>
        <p:sp>
          <p:nvSpPr>
            <p:cNvPr id="15" name="Freeform 15"/>
            <p:cNvSpPr/>
            <p:nvPr/>
          </p:nvSpPr>
          <p:spPr>
            <a:xfrm>
              <a:off x="0" y="0"/>
              <a:ext cx="19025107" cy="1058333"/>
            </a:xfrm>
            <a:custGeom>
              <a:avLst/>
              <a:gdLst/>
              <a:ahLst/>
              <a:cxnLst/>
              <a:rect l="l" t="t" r="r" b="b"/>
              <a:pathLst>
                <a:path w="19025107" h="1058333">
                  <a:moveTo>
                    <a:pt x="0" y="0"/>
                  </a:moveTo>
                  <a:lnTo>
                    <a:pt x="19025107" y="0"/>
                  </a:lnTo>
                  <a:lnTo>
                    <a:pt x="19025107" y="1058333"/>
                  </a:lnTo>
                  <a:lnTo>
                    <a:pt x="0" y="1058333"/>
                  </a:lnTo>
                  <a:close/>
                </a:path>
              </a:pathLst>
            </a:custGeom>
            <a:solidFill>
              <a:srgbClr val="1C1C1C"/>
            </a:solidFill>
          </p:spPr>
          <p:txBody>
            <a:bodyPr/>
            <a:lstStyle/>
            <a:p>
              <a:endParaRPr lang="en-US"/>
            </a:p>
          </p:txBody>
        </p:sp>
      </p:grpSp>
      <p:sp>
        <p:nvSpPr>
          <p:cNvPr id="16" name="TextBox 16"/>
          <p:cNvSpPr txBox="1"/>
          <p:nvPr/>
        </p:nvSpPr>
        <p:spPr>
          <a:xfrm>
            <a:off x="2779565" y="8787153"/>
            <a:ext cx="2181357" cy="159385"/>
          </a:xfrm>
          <a:prstGeom prst="rect">
            <a:avLst/>
          </a:prstGeom>
        </p:spPr>
        <p:txBody>
          <a:bodyPr lIns="0" tIns="0" rIns="0" bIns="0" rtlCol="0" anchor="t">
            <a:spAutoFit/>
          </a:bodyPr>
          <a:lstStyle/>
          <a:p>
            <a:pPr algn="ctr">
              <a:lnSpc>
                <a:spcPts val="1220"/>
              </a:lnSpc>
            </a:pPr>
            <a:r>
              <a:rPr lang="en-US" sz="1000" b="1">
                <a:solidFill>
                  <a:srgbClr val="000000"/>
                </a:solidFill>
                <a:latin typeface="Montserrat Classic Bold"/>
                <a:ea typeface="Montserrat Classic Bold"/>
                <a:cs typeface="Montserrat Classic Bold"/>
                <a:sym typeface="Montserrat Classic Bold"/>
              </a:rPr>
              <a:t>COST PER OZ.</a:t>
            </a:r>
          </a:p>
        </p:txBody>
      </p:sp>
      <p:grpSp>
        <p:nvGrpSpPr>
          <p:cNvPr id="17" name="Group 17"/>
          <p:cNvGrpSpPr/>
          <p:nvPr/>
        </p:nvGrpSpPr>
        <p:grpSpPr>
          <a:xfrm rot="5400000">
            <a:off x="4105532" y="9159806"/>
            <a:ext cx="856130" cy="47625"/>
            <a:chOff x="0" y="0"/>
            <a:chExt cx="19025106" cy="1058333"/>
          </a:xfrm>
        </p:grpSpPr>
        <p:sp>
          <p:nvSpPr>
            <p:cNvPr id="18" name="Freeform 18"/>
            <p:cNvSpPr/>
            <p:nvPr/>
          </p:nvSpPr>
          <p:spPr>
            <a:xfrm>
              <a:off x="0" y="0"/>
              <a:ext cx="19025107" cy="1058333"/>
            </a:xfrm>
            <a:custGeom>
              <a:avLst/>
              <a:gdLst/>
              <a:ahLst/>
              <a:cxnLst/>
              <a:rect l="l" t="t" r="r" b="b"/>
              <a:pathLst>
                <a:path w="19025107" h="1058333">
                  <a:moveTo>
                    <a:pt x="0" y="0"/>
                  </a:moveTo>
                  <a:lnTo>
                    <a:pt x="19025107" y="0"/>
                  </a:lnTo>
                  <a:lnTo>
                    <a:pt x="19025107" y="1058333"/>
                  </a:lnTo>
                  <a:lnTo>
                    <a:pt x="0" y="1058333"/>
                  </a:lnTo>
                  <a:close/>
                </a:path>
              </a:pathLst>
            </a:custGeom>
            <a:solidFill>
              <a:srgbClr val="1C1C1C"/>
            </a:solidFill>
          </p:spPr>
          <p:txBody>
            <a:bodyPr/>
            <a:lstStyle/>
            <a:p>
              <a:endParaRPr lang="en-US"/>
            </a:p>
          </p:txBody>
        </p:sp>
      </p:grpSp>
      <p:sp>
        <p:nvSpPr>
          <p:cNvPr id="19" name="TextBox 19"/>
          <p:cNvSpPr txBox="1"/>
          <p:nvPr/>
        </p:nvSpPr>
        <p:spPr>
          <a:xfrm>
            <a:off x="3964552" y="8787153"/>
            <a:ext cx="2181357" cy="159385"/>
          </a:xfrm>
          <a:prstGeom prst="rect">
            <a:avLst/>
          </a:prstGeom>
        </p:spPr>
        <p:txBody>
          <a:bodyPr lIns="0" tIns="0" rIns="0" bIns="0" rtlCol="0" anchor="t">
            <a:spAutoFit/>
          </a:bodyPr>
          <a:lstStyle/>
          <a:p>
            <a:pPr algn="ctr">
              <a:lnSpc>
                <a:spcPts val="1220"/>
              </a:lnSpc>
            </a:pPr>
            <a:r>
              <a:rPr lang="en-US" sz="1000" b="1">
                <a:solidFill>
                  <a:srgbClr val="000000"/>
                </a:solidFill>
                <a:latin typeface="Montserrat Classic Bold"/>
                <a:ea typeface="Montserrat Classic Bold"/>
                <a:cs typeface="Montserrat Classic Bold"/>
                <a:sym typeface="Montserrat Classic Bold"/>
              </a:rPr>
              <a:t>SRP</a:t>
            </a:r>
          </a:p>
        </p:txBody>
      </p:sp>
      <p:grpSp>
        <p:nvGrpSpPr>
          <p:cNvPr id="20" name="Group 20"/>
          <p:cNvGrpSpPr/>
          <p:nvPr/>
        </p:nvGrpSpPr>
        <p:grpSpPr>
          <a:xfrm rot="5400000">
            <a:off x="5251995" y="9140046"/>
            <a:ext cx="856130" cy="47625"/>
            <a:chOff x="0" y="0"/>
            <a:chExt cx="19025106" cy="1058333"/>
          </a:xfrm>
        </p:grpSpPr>
        <p:sp>
          <p:nvSpPr>
            <p:cNvPr id="21" name="Freeform 21"/>
            <p:cNvSpPr/>
            <p:nvPr/>
          </p:nvSpPr>
          <p:spPr>
            <a:xfrm>
              <a:off x="0" y="0"/>
              <a:ext cx="19025107" cy="1058333"/>
            </a:xfrm>
            <a:custGeom>
              <a:avLst/>
              <a:gdLst/>
              <a:ahLst/>
              <a:cxnLst/>
              <a:rect l="l" t="t" r="r" b="b"/>
              <a:pathLst>
                <a:path w="19025107" h="1058333">
                  <a:moveTo>
                    <a:pt x="0" y="0"/>
                  </a:moveTo>
                  <a:lnTo>
                    <a:pt x="19025107" y="0"/>
                  </a:lnTo>
                  <a:lnTo>
                    <a:pt x="19025107" y="1058333"/>
                  </a:lnTo>
                  <a:lnTo>
                    <a:pt x="0" y="1058333"/>
                  </a:lnTo>
                  <a:close/>
                </a:path>
              </a:pathLst>
            </a:custGeom>
            <a:solidFill>
              <a:srgbClr val="1C1C1C"/>
            </a:solidFill>
          </p:spPr>
          <p:txBody>
            <a:bodyPr/>
            <a:lstStyle/>
            <a:p>
              <a:endParaRPr lang="en-US"/>
            </a:p>
          </p:txBody>
        </p:sp>
      </p:grpSp>
      <p:sp>
        <p:nvSpPr>
          <p:cNvPr id="22" name="Freeform 22"/>
          <p:cNvSpPr/>
          <p:nvPr/>
        </p:nvSpPr>
        <p:spPr>
          <a:xfrm>
            <a:off x="-98661" y="1476539"/>
            <a:ext cx="7871062" cy="1565783"/>
          </a:xfrm>
          <a:custGeom>
            <a:avLst/>
            <a:gdLst/>
            <a:ahLst/>
            <a:cxnLst/>
            <a:rect l="l" t="t" r="r" b="b"/>
            <a:pathLst>
              <a:path w="8512239" h="1565783">
                <a:moveTo>
                  <a:pt x="0" y="0"/>
                </a:moveTo>
                <a:lnTo>
                  <a:pt x="8512239" y="0"/>
                </a:lnTo>
                <a:lnTo>
                  <a:pt x="8512239" y="1565783"/>
                </a:lnTo>
                <a:lnTo>
                  <a:pt x="0" y="1565783"/>
                </a:lnTo>
                <a:lnTo>
                  <a:pt x="0" y="0"/>
                </a:lnTo>
                <a:close/>
              </a:path>
            </a:pathLst>
          </a:custGeom>
          <a:blipFill>
            <a:blip r:embed="rId9">
              <a:alphaModFix amt="44999"/>
            </a:blip>
            <a:stretch>
              <a:fillRect t="-20627" b="-185170"/>
            </a:stretch>
          </a:blipFill>
        </p:spPr>
        <p:txBody>
          <a:bodyPr/>
          <a:lstStyle/>
          <a:p>
            <a:endParaRPr lang="en-US"/>
          </a:p>
        </p:txBody>
      </p:sp>
      <p:grpSp>
        <p:nvGrpSpPr>
          <p:cNvPr id="23" name="Group 23"/>
          <p:cNvGrpSpPr/>
          <p:nvPr/>
        </p:nvGrpSpPr>
        <p:grpSpPr>
          <a:xfrm>
            <a:off x="119181" y="3289972"/>
            <a:ext cx="2958276" cy="2331720"/>
            <a:chOff x="0" y="0"/>
            <a:chExt cx="1031207" cy="812800"/>
          </a:xfrm>
        </p:grpSpPr>
        <p:sp>
          <p:nvSpPr>
            <p:cNvPr id="24" name="Freeform 24"/>
            <p:cNvSpPr/>
            <p:nvPr/>
          </p:nvSpPr>
          <p:spPr>
            <a:xfrm>
              <a:off x="0" y="0"/>
              <a:ext cx="1031207" cy="812800"/>
            </a:xfrm>
            <a:custGeom>
              <a:avLst/>
              <a:gdLst/>
              <a:ahLst/>
              <a:cxnLst/>
              <a:rect l="l" t="t" r="r" b="b"/>
              <a:pathLst>
                <a:path w="1031207" h="812800">
                  <a:moveTo>
                    <a:pt x="0" y="0"/>
                  </a:moveTo>
                  <a:lnTo>
                    <a:pt x="1031207" y="0"/>
                  </a:lnTo>
                  <a:lnTo>
                    <a:pt x="1031207" y="812800"/>
                  </a:lnTo>
                  <a:lnTo>
                    <a:pt x="0" y="812800"/>
                  </a:lnTo>
                  <a:close/>
                </a:path>
              </a:pathLst>
            </a:custGeom>
            <a:solidFill>
              <a:srgbClr val="5F1410">
                <a:alpha val="62745"/>
              </a:srgbClr>
            </a:solidFill>
          </p:spPr>
          <p:txBody>
            <a:bodyPr/>
            <a:lstStyle/>
            <a:p>
              <a:endParaRPr lang="en-US"/>
            </a:p>
          </p:txBody>
        </p:sp>
        <p:sp>
          <p:nvSpPr>
            <p:cNvPr id="25" name="TextBox 25"/>
            <p:cNvSpPr txBox="1"/>
            <p:nvPr/>
          </p:nvSpPr>
          <p:spPr>
            <a:xfrm>
              <a:off x="0" y="-28575"/>
              <a:ext cx="1031207" cy="841375"/>
            </a:xfrm>
            <a:prstGeom prst="rect">
              <a:avLst/>
            </a:prstGeom>
          </p:spPr>
          <p:txBody>
            <a:bodyPr lIns="50800" tIns="50800" rIns="50800" bIns="50800" rtlCol="0" anchor="ctr"/>
            <a:lstStyle/>
            <a:p>
              <a:pPr algn="ctr">
                <a:lnSpc>
                  <a:spcPts val="1730"/>
                </a:lnSpc>
              </a:pPr>
              <a:endParaRPr/>
            </a:p>
          </p:txBody>
        </p:sp>
      </p:grpSp>
      <p:sp>
        <p:nvSpPr>
          <p:cNvPr id="26" name="Freeform 26"/>
          <p:cNvSpPr/>
          <p:nvPr/>
        </p:nvSpPr>
        <p:spPr>
          <a:xfrm>
            <a:off x="6118792" y="5899838"/>
            <a:ext cx="1491382" cy="2234281"/>
          </a:xfrm>
          <a:custGeom>
            <a:avLst/>
            <a:gdLst/>
            <a:ahLst/>
            <a:cxnLst/>
            <a:rect l="l" t="t" r="r" b="b"/>
            <a:pathLst>
              <a:path w="1491382" h="2234281">
                <a:moveTo>
                  <a:pt x="0" y="0"/>
                </a:moveTo>
                <a:lnTo>
                  <a:pt x="1491382" y="0"/>
                </a:lnTo>
                <a:lnTo>
                  <a:pt x="1491382" y="2234281"/>
                </a:lnTo>
                <a:lnTo>
                  <a:pt x="0" y="2234281"/>
                </a:lnTo>
                <a:lnTo>
                  <a:pt x="0" y="0"/>
                </a:lnTo>
                <a:close/>
              </a:path>
            </a:pathLst>
          </a:custGeom>
          <a:blipFill>
            <a:blip r:embed="rId10"/>
            <a:stretch>
              <a:fillRect/>
            </a:stretch>
          </a:blipFill>
        </p:spPr>
        <p:txBody>
          <a:bodyPr/>
          <a:lstStyle/>
          <a:p>
            <a:endParaRPr lang="en-US"/>
          </a:p>
        </p:txBody>
      </p:sp>
      <p:sp>
        <p:nvSpPr>
          <p:cNvPr id="27" name="TextBox 27"/>
          <p:cNvSpPr txBox="1"/>
          <p:nvPr/>
        </p:nvSpPr>
        <p:spPr>
          <a:xfrm>
            <a:off x="488011" y="176276"/>
            <a:ext cx="7183213" cy="1032274"/>
          </a:xfrm>
          <a:prstGeom prst="rect">
            <a:avLst/>
          </a:prstGeom>
        </p:spPr>
        <p:txBody>
          <a:bodyPr lIns="0" tIns="0" rIns="0" bIns="0" rtlCol="0" anchor="t">
            <a:spAutoFit/>
          </a:bodyPr>
          <a:lstStyle/>
          <a:p>
            <a:pPr algn="ctr">
              <a:lnSpc>
                <a:spcPts val="4086"/>
              </a:lnSpc>
            </a:pPr>
            <a:r>
              <a:rPr lang="en-US" sz="3616" b="1" spc="-347">
                <a:solidFill>
                  <a:srgbClr val="FFFFFF"/>
                </a:solidFill>
                <a:latin typeface="Cinzel Bold"/>
                <a:ea typeface="Cinzel Bold"/>
                <a:cs typeface="Cinzel Bold"/>
                <a:sym typeface="Cinzel Bold"/>
              </a:rPr>
              <a:t>EXCEPTIONAL QUALITY,</a:t>
            </a:r>
          </a:p>
          <a:p>
            <a:pPr algn="ctr">
              <a:lnSpc>
                <a:spcPts val="4086"/>
              </a:lnSpc>
            </a:pPr>
            <a:r>
              <a:rPr lang="en-US" sz="3616" b="1" spc="-347">
                <a:solidFill>
                  <a:srgbClr val="FFFFFF"/>
                </a:solidFill>
                <a:latin typeface="Cinzel Bold"/>
                <a:ea typeface="Cinzel Bold"/>
                <a:cs typeface="Cinzel Bold"/>
                <a:sym typeface="Cinzel Bold"/>
              </a:rPr>
              <a:t>UNMATCHED VERSATILITY</a:t>
            </a:r>
          </a:p>
        </p:txBody>
      </p:sp>
      <p:sp>
        <p:nvSpPr>
          <p:cNvPr id="28" name="TextBox 28"/>
          <p:cNvSpPr txBox="1"/>
          <p:nvPr/>
        </p:nvSpPr>
        <p:spPr>
          <a:xfrm>
            <a:off x="150266" y="6842519"/>
            <a:ext cx="3019333" cy="1788414"/>
          </a:xfrm>
          <a:prstGeom prst="rect">
            <a:avLst/>
          </a:prstGeom>
        </p:spPr>
        <p:txBody>
          <a:bodyPr lIns="0" tIns="0" rIns="0" bIns="0" rtlCol="0" anchor="t">
            <a:spAutoFit/>
          </a:bodyPr>
          <a:lstStyle/>
          <a:p>
            <a:pPr algn="l">
              <a:lnSpc>
                <a:spcPts val="1896"/>
              </a:lnSpc>
            </a:pPr>
            <a:endParaRPr/>
          </a:p>
          <a:p>
            <a:pPr marL="237492" lvl="1" indent="-118746" algn="l">
              <a:lnSpc>
                <a:spcPts val="1738"/>
              </a:lnSpc>
              <a:buFont typeface="Arial"/>
              <a:buChar char="•"/>
            </a:pPr>
            <a:r>
              <a:rPr lang="en-US" sz="1100">
                <a:solidFill>
                  <a:srgbClr val="FFFFFF"/>
                </a:solidFill>
                <a:latin typeface="Montserrat"/>
                <a:ea typeface="Montserrat"/>
                <a:cs typeface="Montserrat"/>
                <a:sym typeface="Montserrat"/>
              </a:rPr>
              <a:t>Offers exceptional value for bars and restaurants aiming to maintain quality while managing costs.</a:t>
            </a:r>
          </a:p>
          <a:p>
            <a:pPr marL="237492" lvl="1" indent="-118746" algn="l">
              <a:lnSpc>
                <a:spcPts val="1738"/>
              </a:lnSpc>
              <a:buFont typeface="Arial"/>
              <a:buChar char="•"/>
            </a:pPr>
            <a:r>
              <a:rPr lang="en-US" sz="1100">
                <a:solidFill>
                  <a:srgbClr val="FFFFFF"/>
                </a:solidFill>
                <a:latin typeface="Montserrat"/>
                <a:ea typeface="Montserrat"/>
                <a:cs typeface="Montserrat"/>
                <a:sym typeface="Montserrat"/>
              </a:rPr>
              <a:t>Competitive pricing provides higher profit margins for cocktail menus and culinary uses.</a:t>
            </a:r>
          </a:p>
          <a:p>
            <a:pPr algn="l">
              <a:lnSpc>
                <a:spcPts val="1830"/>
              </a:lnSpc>
            </a:pPr>
            <a:endParaRPr lang="en-US" sz="1100">
              <a:solidFill>
                <a:srgbClr val="FFFFFF"/>
              </a:solidFill>
              <a:latin typeface="Montserrat"/>
              <a:ea typeface="Montserrat"/>
              <a:cs typeface="Montserrat"/>
              <a:sym typeface="Montserrat"/>
            </a:endParaRPr>
          </a:p>
        </p:txBody>
      </p:sp>
      <p:sp>
        <p:nvSpPr>
          <p:cNvPr id="29" name="TextBox 29"/>
          <p:cNvSpPr txBox="1"/>
          <p:nvPr/>
        </p:nvSpPr>
        <p:spPr>
          <a:xfrm>
            <a:off x="271170" y="1427046"/>
            <a:ext cx="2266087" cy="1883664"/>
          </a:xfrm>
          <a:prstGeom prst="rect">
            <a:avLst/>
          </a:prstGeom>
        </p:spPr>
        <p:txBody>
          <a:bodyPr lIns="0" tIns="0" rIns="0" bIns="0" rtlCol="0" anchor="t">
            <a:spAutoFit/>
          </a:bodyPr>
          <a:lstStyle/>
          <a:p>
            <a:pPr algn="l">
              <a:lnSpc>
                <a:spcPts val="1896"/>
              </a:lnSpc>
            </a:pPr>
            <a:endParaRPr/>
          </a:p>
          <a:p>
            <a:pPr algn="l">
              <a:lnSpc>
                <a:spcPts val="1896"/>
              </a:lnSpc>
            </a:pPr>
            <a:r>
              <a:rPr lang="en-US" sz="1200" b="1">
                <a:solidFill>
                  <a:srgbClr val="000000"/>
                </a:solidFill>
                <a:latin typeface="Montserrat Bold"/>
                <a:ea typeface="Montserrat Bold"/>
                <a:cs typeface="Montserrat Bold"/>
                <a:sym typeface="Montserrat Bold"/>
              </a:rPr>
              <a:t>Target Audience:</a:t>
            </a:r>
            <a:r>
              <a:rPr lang="en-US" sz="1200">
                <a:solidFill>
                  <a:srgbClr val="000000"/>
                </a:solidFill>
                <a:latin typeface="Montserrat"/>
                <a:ea typeface="Montserrat"/>
                <a:cs typeface="Montserrat"/>
                <a:sym typeface="Montserrat"/>
              </a:rPr>
              <a:t> Bars, restaurants, and retailers looking for a high-quality, versatile brandy at a competitive price.</a:t>
            </a:r>
          </a:p>
          <a:p>
            <a:pPr algn="l">
              <a:lnSpc>
                <a:spcPts val="1738"/>
              </a:lnSpc>
            </a:pPr>
            <a:endParaRPr lang="en-US" sz="1200">
              <a:solidFill>
                <a:srgbClr val="000000"/>
              </a:solidFill>
              <a:latin typeface="Montserrat"/>
              <a:ea typeface="Montserrat"/>
              <a:cs typeface="Montserrat"/>
              <a:sym typeface="Montserrat"/>
            </a:endParaRPr>
          </a:p>
          <a:p>
            <a:pPr algn="l">
              <a:lnSpc>
                <a:spcPts val="1830"/>
              </a:lnSpc>
            </a:pPr>
            <a:endParaRPr lang="en-US" sz="1200">
              <a:solidFill>
                <a:srgbClr val="000000"/>
              </a:solidFill>
              <a:latin typeface="Montserrat"/>
              <a:ea typeface="Montserrat"/>
              <a:cs typeface="Montserrat"/>
              <a:sym typeface="Montserrat"/>
            </a:endParaRPr>
          </a:p>
        </p:txBody>
      </p:sp>
      <p:sp>
        <p:nvSpPr>
          <p:cNvPr id="30" name="TextBox 30"/>
          <p:cNvSpPr txBox="1"/>
          <p:nvPr/>
        </p:nvSpPr>
        <p:spPr>
          <a:xfrm>
            <a:off x="4789308" y="3762460"/>
            <a:ext cx="2989361" cy="2153285"/>
          </a:xfrm>
          <a:prstGeom prst="rect">
            <a:avLst/>
          </a:prstGeom>
        </p:spPr>
        <p:txBody>
          <a:bodyPr lIns="0" tIns="0" rIns="0" bIns="0" rtlCol="0" anchor="t">
            <a:spAutoFit/>
          </a:bodyPr>
          <a:lstStyle/>
          <a:p>
            <a:pPr marL="237489" lvl="1" indent="-118744" algn="l">
              <a:lnSpc>
                <a:spcPts val="1737"/>
              </a:lnSpc>
              <a:buFont typeface="Arial"/>
              <a:buChar char="•"/>
            </a:pPr>
            <a:r>
              <a:rPr lang="en-US" sz="1099" b="1">
                <a:solidFill>
                  <a:srgbClr val="FFFFFF"/>
                </a:solidFill>
                <a:latin typeface="Montserrat Bold"/>
                <a:ea typeface="Montserrat Bold"/>
                <a:cs typeface="Montserrat Bold"/>
                <a:sym typeface="Montserrat Bold"/>
              </a:rPr>
              <a:t>Premium Well Option</a:t>
            </a:r>
            <a:r>
              <a:rPr lang="en-US" sz="1099">
                <a:solidFill>
                  <a:srgbClr val="FFFFFF"/>
                </a:solidFill>
                <a:latin typeface="Montserrat"/>
                <a:ea typeface="Montserrat"/>
                <a:cs typeface="Montserrat"/>
                <a:sym typeface="Montserrat"/>
              </a:rPr>
              <a:t>: Elevate your bar program with a brandy that's a step above the average well spirits, delivering rich, smooth flavors at an accessible price.</a:t>
            </a:r>
          </a:p>
          <a:p>
            <a:pPr marL="237489" lvl="1" indent="-118744" algn="l">
              <a:lnSpc>
                <a:spcPts val="1737"/>
              </a:lnSpc>
              <a:buFont typeface="Arial"/>
              <a:buChar char="•"/>
            </a:pPr>
            <a:r>
              <a:rPr lang="en-US" sz="1099" b="1">
                <a:solidFill>
                  <a:srgbClr val="FFFFFF"/>
                </a:solidFill>
                <a:latin typeface="Montserrat Bold"/>
                <a:ea typeface="Montserrat Bold"/>
                <a:cs typeface="Montserrat Bold"/>
                <a:sym typeface="Montserrat Bold"/>
              </a:rPr>
              <a:t>Cocktail Base</a:t>
            </a:r>
            <a:r>
              <a:rPr lang="en-US" sz="1099">
                <a:solidFill>
                  <a:srgbClr val="FFFFFF"/>
                </a:solidFill>
                <a:latin typeface="Montserrat"/>
                <a:ea typeface="Montserrat"/>
                <a:cs typeface="Montserrat"/>
                <a:sym typeface="Montserrat"/>
              </a:rPr>
              <a:t>: Ideal for classics like Sidecars, Brandy Alexanders, and brandy-based twists on Old Fashioneds.</a:t>
            </a:r>
          </a:p>
          <a:p>
            <a:pPr algn="l">
              <a:lnSpc>
                <a:spcPts val="1341"/>
              </a:lnSpc>
            </a:pPr>
            <a:endParaRPr lang="en-US" sz="1099">
              <a:solidFill>
                <a:srgbClr val="FFFFFF"/>
              </a:solidFill>
              <a:latin typeface="Montserrat"/>
              <a:ea typeface="Montserrat"/>
              <a:cs typeface="Montserrat"/>
              <a:sym typeface="Montserrat"/>
            </a:endParaRPr>
          </a:p>
        </p:txBody>
      </p:sp>
      <p:sp>
        <p:nvSpPr>
          <p:cNvPr id="31" name="TextBox 31"/>
          <p:cNvSpPr txBox="1"/>
          <p:nvPr/>
        </p:nvSpPr>
        <p:spPr>
          <a:xfrm>
            <a:off x="803885" y="1122768"/>
            <a:ext cx="6217920" cy="353772"/>
          </a:xfrm>
          <a:prstGeom prst="rect">
            <a:avLst/>
          </a:prstGeom>
        </p:spPr>
        <p:txBody>
          <a:bodyPr lIns="0" tIns="0" rIns="0" bIns="0" rtlCol="0" anchor="t">
            <a:spAutoFit/>
          </a:bodyPr>
          <a:lstStyle/>
          <a:p>
            <a:pPr algn="ctr">
              <a:lnSpc>
                <a:spcPts val="2983"/>
              </a:lnSpc>
            </a:pPr>
            <a:r>
              <a:rPr lang="en-US" sz="2057" b="1" i="1">
                <a:solidFill>
                  <a:srgbClr val="FFFFFF"/>
                </a:solidFill>
                <a:latin typeface="Lora Bold Italics"/>
                <a:ea typeface="Lora Bold Italics"/>
                <a:cs typeface="Lora Bold Italics"/>
                <a:sym typeface="Lora Bold Italics"/>
              </a:rPr>
              <a:t>A versatile Brandy for every need.</a:t>
            </a:r>
          </a:p>
        </p:txBody>
      </p:sp>
      <p:sp>
        <p:nvSpPr>
          <p:cNvPr id="32" name="TextBox 32"/>
          <p:cNvSpPr txBox="1"/>
          <p:nvPr/>
        </p:nvSpPr>
        <p:spPr>
          <a:xfrm>
            <a:off x="200754" y="6478942"/>
            <a:ext cx="2702985" cy="366025"/>
          </a:xfrm>
          <a:prstGeom prst="rect">
            <a:avLst/>
          </a:prstGeom>
        </p:spPr>
        <p:txBody>
          <a:bodyPr lIns="0" tIns="0" rIns="0" bIns="0" rtlCol="0" anchor="t">
            <a:spAutoFit/>
          </a:bodyPr>
          <a:lstStyle/>
          <a:p>
            <a:pPr algn="ctr">
              <a:lnSpc>
                <a:spcPts val="2849"/>
              </a:lnSpc>
            </a:pPr>
            <a:r>
              <a:rPr lang="en-US" sz="2713" u="sng">
                <a:solidFill>
                  <a:srgbClr val="FFFFFF"/>
                </a:solidFill>
                <a:latin typeface="League Gothic"/>
                <a:ea typeface="League Gothic"/>
                <a:cs typeface="League Gothic"/>
                <a:sym typeface="League Gothic"/>
              </a:rPr>
              <a:t>COST PER OZ ADVANTAGE</a:t>
            </a:r>
          </a:p>
        </p:txBody>
      </p:sp>
      <p:sp>
        <p:nvSpPr>
          <p:cNvPr id="33" name="TextBox 33"/>
          <p:cNvSpPr txBox="1"/>
          <p:nvPr/>
        </p:nvSpPr>
        <p:spPr>
          <a:xfrm>
            <a:off x="2727843" y="1425359"/>
            <a:ext cx="2366399" cy="1645539"/>
          </a:xfrm>
          <a:prstGeom prst="rect">
            <a:avLst/>
          </a:prstGeom>
        </p:spPr>
        <p:txBody>
          <a:bodyPr lIns="0" tIns="0" rIns="0" bIns="0" rtlCol="0" anchor="t">
            <a:spAutoFit/>
          </a:bodyPr>
          <a:lstStyle/>
          <a:p>
            <a:pPr algn="l">
              <a:lnSpc>
                <a:spcPts val="1896"/>
              </a:lnSpc>
            </a:pPr>
            <a:endParaRPr/>
          </a:p>
          <a:p>
            <a:pPr algn="l">
              <a:lnSpc>
                <a:spcPts val="1896"/>
              </a:lnSpc>
            </a:pPr>
            <a:r>
              <a:rPr lang="en-US" sz="1200" b="1">
                <a:solidFill>
                  <a:srgbClr val="000000"/>
                </a:solidFill>
                <a:latin typeface="Montserrat Bold"/>
                <a:ea typeface="Montserrat Bold"/>
                <a:cs typeface="Montserrat Bold"/>
                <a:sym typeface="Montserrat Bold"/>
              </a:rPr>
              <a:t>Versatility</a:t>
            </a:r>
            <a:r>
              <a:rPr lang="en-US" sz="1200">
                <a:solidFill>
                  <a:srgbClr val="000000"/>
                </a:solidFill>
                <a:latin typeface="Montserrat"/>
                <a:ea typeface="Montserrat"/>
                <a:cs typeface="Montserrat"/>
                <a:sym typeface="Montserrat"/>
              </a:rPr>
              <a:t>: Perfect as a bar well option, a premium base for cocktails, and a culinary ingredient for cooking.</a:t>
            </a:r>
          </a:p>
          <a:p>
            <a:pPr algn="l">
              <a:lnSpc>
                <a:spcPts val="1738"/>
              </a:lnSpc>
            </a:pPr>
            <a:endParaRPr lang="en-US" sz="1200">
              <a:solidFill>
                <a:srgbClr val="000000"/>
              </a:solidFill>
              <a:latin typeface="Montserrat"/>
              <a:ea typeface="Montserrat"/>
              <a:cs typeface="Montserrat"/>
              <a:sym typeface="Montserrat"/>
            </a:endParaRPr>
          </a:p>
          <a:p>
            <a:pPr algn="l">
              <a:lnSpc>
                <a:spcPts val="1830"/>
              </a:lnSpc>
            </a:pPr>
            <a:endParaRPr lang="en-US" sz="1200">
              <a:solidFill>
                <a:srgbClr val="000000"/>
              </a:solidFill>
              <a:latin typeface="Montserrat"/>
              <a:ea typeface="Montserrat"/>
              <a:cs typeface="Montserrat"/>
              <a:sym typeface="Montserrat"/>
            </a:endParaRPr>
          </a:p>
        </p:txBody>
      </p:sp>
      <p:sp>
        <p:nvSpPr>
          <p:cNvPr id="34" name="TextBox 34"/>
          <p:cNvSpPr txBox="1"/>
          <p:nvPr/>
        </p:nvSpPr>
        <p:spPr>
          <a:xfrm>
            <a:off x="5221892" y="1427046"/>
            <a:ext cx="2449332" cy="1445387"/>
          </a:xfrm>
          <a:prstGeom prst="rect">
            <a:avLst/>
          </a:prstGeom>
        </p:spPr>
        <p:txBody>
          <a:bodyPr lIns="0" tIns="0" rIns="0" bIns="0" rtlCol="0" anchor="t">
            <a:spAutoFit/>
          </a:bodyPr>
          <a:lstStyle/>
          <a:p>
            <a:pPr algn="l">
              <a:lnSpc>
                <a:spcPts val="1896"/>
              </a:lnSpc>
            </a:pPr>
            <a:endParaRPr/>
          </a:p>
          <a:p>
            <a:pPr algn="l">
              <a:lnSpc>
                <a:spcPts val="1896"/>
              </a:lnSpc>
            </a:pPr>
            <a:r>
              <a:rPr lang="en-US" sz="1200" b="1">
                <a:solidFill>
                  <a:srgbClr val="000000"/>
                </a:solidFill>
                <a:latin typeface="Montserrat Bold"/>
                <a:ea typeface="Montserrat Bold"/>
                <a:cs typeface="Montserrat Bold"/>
                <a:sym typeface="Montserrat Bold"/>
              </a:rPr>
              <a:t>Category Growth</a:t>
            </a:r>
            <a:r>
              <a:rPr lang="en-US" sz="1200">
                <a:solidFill>
                  <a:srgbClr val="000000"/>
                </a:solidFill>
                <a:latin typeface="Montserrat"/>
                <a:ea typeface="Montserrat"/>
                <a:cs typeface="Montserrat"/>
                <a:sym typeface="Montserrat"/>
              </a:rPr>
              <a:t>: Tap into the increasing demand for craft cocktails and elevated dining experiences.</a:t>
            </a:r>
          </a:p>
          <a:p>
            <a:pPr algn="l">
              <a:lnSpc>
                <a:spcPts val="1951"/>
              </a:lnSpc>
            </a:pPr>
            <a:endParaRPr lang="en-US" sz="1200">
              <a:solidFill>
                <a:srgbClr val="000000"/>
              </a:solidFill>
              <a:latin typeface="Montserrat"/>
              <a:ea typeface="Montserrat"/>
              <a:cs typeface="Montserrat"/>
              <a:sym typeface="Montserrat"/>
            </a:endParaRPr>
          </a:p>
        </p:txBody>
      </p:sp>
      <p:sp>
        <p:nvSpPr>
          <p:cNvPr id="35" name="TextBox 35"/>
          <p:cNvSpPr txBox="1"/>
          <p:nvPr/>
        </p:nvSpPr>
        <p:spPr>
          <a:xfrm>
            <a:off x="5069415" y="7793876"/>
            <a:ext cx="2702985" cy="718450"/>
          </a:xfrm>
          <a:prstGeom prst="rect">
            <a:avLst/>
          </a:prstGeom>
        </p:spPr>
        <p:txBody>
          <a:bodyPr lIns="0" tIns="0" rIns="0" bIns="0" rtlCol="0" anchor="t">
            <a:spAutoFit/>
          </a:bodyPr>
          <a:lstStyle/>
          <a:p>
            <a:pPr algn="ctr">
              <a:lnSpc>
                <a:spcPts val="2849"/>
              </a:lnSpc>
            </a:pPr>
            <a:r>
              <a:rPr lang="en-US" sz="2713">
                <a:solidFill>
                  <a:srgbClr val="FFFFFF"/>
                </a:solidFill>
                <a:latin typeface="League Gothic"/>
                <a:ea typeface="League Gothic"/>
                <a:cs typeface="League Gothic"/>
                <a:sym typeface="League Gothic"/>
              </a:rPr>
              <a:t>YOUR PREMIUM YET AFFORDABLE CHOICE</a:t>
            </a:r>
          </a:p>
        </p:txBody>
      </p:sp>
      <p:sp>
        <p:nvSpPr>
          <p:cNvPr id="36" name="Freeform 36"/>
          <p:cNvSpPr/>
          <p:nvPr/>
        </p:nvSpPr>
        <p:spPr>
          <a:xfrm>
            <a:off x="5489036" y="5886535"/>
            <a:ext cx="1078233" cy="1650166"/>
          </a:xfrm>
          <a:custGeom>
            <a:avLst/>
            <a:gdLst/>
            <a:ahLst/>
            <a:cxnLst/>
            <a:rect l="l" t="t" r="r" b="b"/>
            <a:pathLst>
              <a:path w="1078233" h="1650166">
                <a:moveTo>
                  <a:pt x="0" y="0"/>
                </a:moveTo>
                <a:lnTo>
                  <a:pt x="1078234" y="0"/>
                </a:lnTo>
                <a:lnTo>
                  <a:pt x="1078234" y="1650166"/>
                </a:lnTo>
                <a:lnTo>
                  <a:pt x="0" y="1650166"/>
                </a:lnTo>
                <a:lnTo>
                  <a:pt x="0" y="0"/>
                </a:lnTo>
                <a:close/>
              </a:path>
            </a:pathLst>
          </a:custGeom>
          <a:blipFill>
            <a:blip r:embed="rId11"/>
            <a:stretch>
              <a:fillRect l="-174782" t="-32102" r="-73043" b="-19602"/>
            </a:stretch>
          </a:blipFill>
        </p:spPr>
        <p:txBody>
          <a:bodyPr/>
          <a:lstStyle/>
          <a:p>
            <a:endParaRPr lang="en-US"/>
          </a:p>
        </p:txBody>
      </p:sp>
      <p:sp>
        <p:nvSpPr>
          <p:cNvPr id="37" name="Freeform 37"/>
          <p:cNvSpPr/>
          <p:nvPr/>
        </p:nvSpPr>
        <p:spPr>
          <a:xfrm>
            <a:off x="2429196" y="5498226"/>
            <a:ext cx="3956312" cy="2635893"/>
          </a:xfrm>
          <a:custGeom>
            <a:avLst/>
            <a:gdLst/>
            <a:ahLst/>
            <a:cxnLst/>
            <a:rect l="l" t="t" r="r" b="b"/>
            <a:pathLst>
              <a:path w="3956312" h="2635893">
                <a:moveTo>
                  <a:pt x="0" y="0"/>
                </a:moveTo>
                <a:lnTo>
                  <a:pt x="3956312" y="0"/>
                </a:lnTo>
                <a:lnTo>
                  <a:pt x="3956312" y="2635893"/>
                </a:lnTo>
                <a:lnTo>
                  <a:pt x="0" y="2635893"/>
                </a:lnTo>
                <a:lnTo>
                  <a:pt x="0" y="0"/>
                </a:lnTo>
                <a:close/>
              </a:path>
            </a:pathLst>
          </a:custGeom>
          <a:blipFill>
            <a:blip r:embed="rId12"/>
            <a:stretch>
              <a:fillRect/>
            </a:stretch>
          </a:blipFill>
        </p:spPr>
        <p:txBody>
          <a:bodyPr/>
          <a:lstStyle/>
          <a:p>
            <a:endParaRPr lang="en-US"/>
          </a:p>
        </p:txBody>
      </p:sp>
      <p:grpSp>
        <p:nvGrpSpPr>
          <p:cNvPr id="38" name="Group 38"/>
          <p:cNvGrpSpPr/>
          <p:nvPr/>
        </p:nvGrpSpPr>
        <p:grpSpPr>
          <a:xfrm>
            <a:off x="58131" y="1495458"/>
            <a:ext cx="7613092" cy="1543440"/>
            <a:chOff x="0" y="0"/>
            <a:chExt cx="2653801" cy="538018"/>
          </a:xfrm>
        </p:grpSpPr>
        <p:sp>
          <p:nvSpPr>
            <p:cNvPr id="39" name="Freeform 39"/>
            <p:cNvSpPr/>
            <p:nvPr/>
          </p:nvSpPr>
          <p:spPr>
            <a:xfrm>
              <a:off x="0" y="0"/>
              <a:ext cx="2653801" cy="538018"/>
            </a:xfrm>
            <a:custGeom>
              <a:avLst/>
              <a:gdLst/>
              <a:ahLst/>
              <a:cxnLst/>
              <a:rect l="l" t="t" r="r" b="b"/>
              <a:pathLst>
                <a:path w="2653801" h="538018">
                  <a:moveTo>
                    <a:pt x="0" y="0"/>
                  </a:moveTo>
                  <a:lnTo>
                    <a:pt x="2653801" y="0"/>
                  </a:lnTo>
                  <a:lnTo>
                    <a:pt x="2653801" y="538018"/>
                  </a:lnTo>
                  <a:lnTo>
                    <a:pt x="0" y="538018"/>
                  </a:lnTo>
                  <a:close/>
                </a:path>
              </a:pathLst>
            </a:custGeom>
            <a:solidFill>
              <a:srgbClr val="000000">
                <a:alpha val="0"/>
              </a:srgbClr>
            </a:solidFill>
            <a:ln w="38100" cap="sq">
              <a:solidFill>
                <a:srgbClr val="000000">
                  <a:alpha val="62745"/>
                </a:srgbClr>
              </a:solidFill>
              <a:prstDash val="solid"/>
              <a:miter/>
            </a:ln>
          </p:spPr>
          <p:txBody>
            <a:bodyPr/>
            <a:lstStyle/>
            <a:p>
              <a:endParaRPr lang="en-US"/>
            </a:p>
          </p:txBody>
        </p:sp>
        <p:sp>
          <p:nvSpPr>
            <p:cNvPr id="40" name="TextBox 40"/>
            <p:cNvSpPr txBox="1"/>
            <p:nvPr/>
          </p:nvSpPr>
          <p:spPr>
            <a:xfrm>
              <a:off x="0" y="-28575"/>
              <a:ext cx="2653801" cy="566593"/>
            </a:xfrm>
            <a:prstGeom prst="rect">
              <a:avLst/>
            </a:prstGeom>
          </p:spPr>
          <p:txBody>
            <a:bodyPr lIns="50800" tIns="50800" rIns="50800" bIns="50800" rtlCol="0" anchor="ctr"/>
            <a:lstStyle/>
            <a:p>
              <a:pPr algn="ctr">
                <a:lnSpc>
                  <a:spcPts val="1730"/>
                </a:lnSpc>
              </a:pPr>
              <a:endParaRPr/>
            </a:p>
          </p:txBody>
        </p:sp>
      </p:grpSp>
      <p:grpSp>
        <p:nvGrpSpPr>
          <p:cNvPr id="41" name="Group 41"/>
          <p:cNvGrpSpPr/>
          <p:nvPr/>
        </p:nvGrpSpPr>
        <p:grpSpPr>
          <a:xfrm>
            <a:off x="249713" y="5296670"/>
            <a:ext cx="2331720" cy="896522"/>
            <a:chOff x="0" y="0"/>
            <a:chExt cx="812800" cy="312513"/>
          </a:xfrm>
        </p:grpSpPr>
        <p:sp>
          <p:nvSpPr>
            <p:cNvPr id="42" name="Freeform 42"/>
            <p:cNvSpPr/>
            <p:nvPr/>
          </p:nvSpPr>
          <p:spPr>
            <a:xfrm>
              <a:off x="0" y="0"/>
              <a:ext cx="812800" cy="312513"/>
            </a:xfrm>
            <a:custGeom>
              <a:avLst/>
              <a:gdLst/>
              <a:ahLst/>
              <a:cxnLst/>
              <a:rect l="l" t="t" r="r" b="b"/>
              <a:pathLst>
                <a:path w="812800" h="312513">
                  <a:moveTo>
                    <a:pt x="0" y="0"/>
                  </a:moveTo>
                  <a:lnTo>
                    <a:pt x="812800" y="0"/>
                  </a:lnTo>
                  <a:lnTo>
                    <a:pt x="812800" y="312513"/>
                  </a:lnTo>
                  <a:lnTo>
                    <a:pt x="0" y="312513"/>
                  </a:lnTo>
                  <a:close/>
                </a:path>
              </a:pathLst>
            </a:custGeom>
            <a:solidFill>
              <a:srgbClr val="8A7751"/>
            </a:solidFill>
          </p:spPr>
          <p:txBody>
            <a:bodyPr/>
            <a:lstStyle/>
            <a:p>
              <a:endParaRPr lang="en-US"/>
            </a:p>
          </p:txBody>
        </p:sp>
        <p:sp>
          <p:nvSpPr>
            <p:cNvPr id="43" name="TextBox 43"/>
            <p:cNvSpPr txBox="1"/>
            <p:nvPr/>
          </p:nvSpPr>
          <p:spPr>
            <a:xfrm>
              <a:off x="0" y="-28575"/>
              <a:ext cx="812800" cy="341088"/>
            </a:xfrm>
            <a:prstGeom prst="rect">
              <a:avLst/>
            </a:prstGeom>
          </p:spPr>
          <p:txBody>
            <a:bodyPr lIns="50800" tIns="50800" rIns="50800" bIns="50800" rtlCol="0" anchor="ctr"/>
            <a:lstStyle/>
            <a:p>
              <a:pPr algn="ctr">
                <a:lnSpc>
                  <a:spcPts val="1730"/>
                </a:lnSpc>
              </a:pPr>
              <a:endParaRPr/>
            </a:p>
          </p:txBody>
        </p:sp>
      </p:grpSp>
      <p:sp>
        <p:nvSpPr>
          <p:cNvPr id="44" name="TextBox 44"/>
          <p:cNvSpPr txBox="1"/>
          <p:nvPr/>
        </p:nvSpPr>
        <p:spPr>
          <a:xfrm>
            <a:off x="634365" y="8984855"/>
            <a:ext cx="1731814" cy="181610"/>
          </a:xfrm>
          <a:prstGeom prst="rect">
            <a:avLst/>
          </a:prstGeom>
        </p:spPr>
        <p:txBody>
          <a:bodyPr lIns="0" tIns="0" rIns="0" bIns="0" rtlCol="0" anchor="t">
            <a:spAutoFit/>
          </a:bodyPr>
          <a:lstStyle/>
          <a:p>
            <a:pPr algn="ctr">
              <a:lnSpc>
                <a:spcPts val="1539"/>
              </a:lnSpc>
            </a:pPr>
            <a:r>
              <a:rPr lang="en-US" sz="1099" b="1">
                <a:solidFill>
                  <a:srgbClr val="000000"/>
                </a:solidFill>
                <a:latin typeface="Montserrat Classic Bold"/>
                <a:ea typeface="Montserrat Classic Bold"/>
                <a:cs typeface="Montserrat Classic Bold"/>
                <a:sym typeface="Montserrat Classic Bold"/>
              </a:rPr>
              <a:t>750 ml</a:t>
            </a:r>
          </a:p>
        </p:txBody>
      </p:sp>
      <p:sp>
        <p:nvSpPr>
          <p:cNvPr id="45" name="TextBox 45"/>
          <p:cNvSpPr txBox="1"/>
          <p:nvPr/>
        </p:nvSpPr>
        <p:spPr>
          <a:xfrm>
            <a:off x="1890289" y="8965588"/>
            <a:ext cx="1675108" cy="181610"/>
          </a:xfrm>
          <a:prstGeom prst="rect">
            <a:avLst/>
          </a:prstGeom>
        </p:spPr>
        <p:txBody>
          <a:bodyPr lIns="0" tIns="0" rIns="0" bIns="0" rtlCol="0" anchor="t">
            <a:spAutoFit/>
          </a:bodyPr>
          <a:lstStyle/>
          <a:p>
            <a:pPr algn="ctr">
              <a:lnSpc>
                <a:spcPts val="1539"/>
              </a:lnSpc>
            </a:pPr>
            <a:r>
              <a:rPr lang="en-US" sz="1099">
                <a:solidFill>
                  <a:srgbClr val="000000"/>
                </a:solidFill>
                <a:latin typeface="Montserrat Classic"/>
                <a:ea typeface="Montserrat Classic"/>
                <a:cs typeface="Montserrat Classic"/>
                <a:sym typeface="Montserrat Classic"/>
              </a:rPr>
              <a:t>25.36</a:t>
            </a:r>
          </a:p>
        </p:txBody>
      </p:sp>
      <p:sp>
        <p:nvSpPr>
          <p:cNvPr id="46" name="TextBox 46"/>
          <p:cNvSpPr txBox="1"/>
          <p:nvPr/>
        </p:nvSpPr>
        <p:spPr>
          <a:xfrm>
            <a:off x="634365" y="9733767"/>
            <a:ext cx="3523092" cy="165100"/>
          </a:xfrm>
          <a:prstGeom prst="rect">
            <a:avLst/>
          </a:prstGeom>
        </p:spPr>
        <p:txBody>
          <a:bodyPr lIns="0" tIns="0" rIns="0" bIns="0" rtlCol="0" anchor="t">
            <a:spAutoFit/>
          </a:bodyPr>
          <a:lstStyle/>
          <a:p>
            <a:pPr algn="just">
              <a:lnSpc>
                <a:spcPts val="1400"/>
              </a:lnSpc>
              <a:spcBef>
                <a:spcPct val="0"/>
              </a:spcBef>
            </a:pPr>
            <a:r>
              <a:rPr lang="en-US" sz="1000" spc="14">
                <a:solidFill>
                  <a:srgbClr val="FFFFFF"/>
                </a:solidFill>
                <a:latin typeface="Poppins Medium"/>
                <a:ea typeface="Poppins Medium"/>
                <a:cs typeface="Poppins Medium"/>
                <a:sym typeface="Poppins Medium"/>
              </a:rPr>
              <a:t>sanchezromate</a:t>
            </a:r>
          </a:p>
        </p:txBody>
      </p:sp>
      <p:sp>
        <p:nvSpPr>
          <p:cNvPr id="47" name="TextBox 47"/>
          <p:cNvSpPr txBox="1"/>
          <p:nvPr/>
        </p:nvSpPr>
        <p:spPr>
          <a:xfrm>
            <a:off x="2768597" y="9733767"/>
            <a:ext cx="3523092" cy="165100"/>
          </a:xfrm>
          <a:prstGeom prst="rect">
            <a:avLst/>
          </a:prstGeom>
        </p:spPr>
        <p:txBody>
          <a:bodyPr lIns="0" tIns="0" rIns="0" bIns="0" rtlCol="0" anchor="t">
            <a:spAutoFit/>
          </a:bodyPr>
          <a:lstStyle/>
          <a:p>
            <a:pPr algn="just">
              <a:lnSpc>
                <a:spcPts val="1400"/>
              </a:lnSpc>
              <a:spcBef>
                <a:spcPct val="0"/>
              </a:spcBef>
            </a:pPr>
            <a:r>
              <a:rPr lang="en-US" sz="1000" spc="14">
                <a:solidFill>
                  <a:srgbClr val="FFFFFF"/>
                </a:solidFill>
                <a:latin typeface="Poppins Medium"/>
                <a:ea typeface="Poppins Medium"/>
                <a:cs typeface="Poppins Medium"/>
                <a:sym typeface="Poppins Medium"/>
              </a:rPr>
              <a:t>www.romate.com</a:t>
            </a:r>
          </a:p>
        </p:txBody>
      </p:sp>
      <p:sp>
        <p:nvSpPr>
          <p:cNvPr id="48" name="TextBox 48"/>
          <p:cNvSpPr txBox="1"/>
          <p:nvPr/>
        </p:nvSpPr>
        <p:spPr>
          <a:xfrm>
            <a:off x="5658268" y="9733767"/>
            <a:ext cx="3523092" cy="165100"/>
          </a:xfrm>
          <a:prstGeom prst="rect">
            <a:avLst/>
          </a:prstGeom>
        </p:spPr>
        <p:txBody>
          <a:bodyPr lIns="0" tIns="0" rIns="0" bIns="0" rtlCol="0" anchor="t">
            <a:spAutoFit/>
          </a:bodyPr>
          <a:lstStyle/>
          <a:p>
            <a:pPr algn="just">
              <a:lnSpc>
                <a:spcPts val="1400"/>
              </a:lnSpc>
              <a:spcBef>
                <a:spcPct val="0"/>
              </a:spcBef>
            </a:pPr>
            <a:r>
              <a:rPr lang="en-US" sz="1000" spc="14">
                <a:solidFill>
                  <a:srgbClr val="FFFFFF"/>
                </a:solidFill>
                <a:latin typeface="Poppins Medium"/>
                <a:ea typeface="Poppins Medium"/>
                <a:cs typeface="Poppins Medium"/>
                <a:sym typeface="Poppins Medium"/>
              </a:rPr>
              <a:t>@sanchezromate</a:t>
            </a:r>
          </a:p>
        </p:txBody>
      </p:sp>
      <p:sp>
        <p:nvSpPr>
          <p:cNvPr id="49" name="TextBox 49"/>
          <p:cNvSpPr txBox="1"/>
          <p:nvPr/>
        </p:nvSpPr>
        <p:spPr>
          <a:xfrm>
            <a:off x="5218097" y="8787153"/>
            <a:ext cx="2181357" cy="159385"/>
          </a:xfrm>
          <a:prstGeom prst="rect">
            <a:avLst/>
          </a:prstGeom>
        </p:spPr>
        <p:txBody>
          <a:bodyPr lIns="0" tIns="0" rIns="0" bIns="0" rtlCol="0" anchor="t">
            <a:spAutoFit/>
          </a:bodyPr>
          <a:lstStyle/>
          <a:p>
            <a:pPr algn="ctr">
              <a:lnSpc>
                <a:spcPts val="1220"/>
              </a:lnSpc>
            </a:pPr>
            <a:r>
              <a:rPr lang="en-US" sz="1000" b="1">
                <a:solidFill>
                  <a:srgbClr val="000000"/>
                </a:solidFill>
                <a:latin typeface="Montserrat Classic Bold"/>
                <a:ea typeface="Montserrat Classic Bold"/>
                <a:cs typeface="Montserrat Classic Bold"/>
                <a:sym typeface="Montserrat Classic Bold"/>
              </a:rPr>
              <a:t>PROFIT MARGIN</a:t>
            </a:r>
          </a:p>
        </p:txBody>
      </p:sp>
      <p:sp>
        <p:nvSpPr>
          <p:cNvPr id="50" name="TextBox 50"/>
          <p:cNvSpPr txBox="1"/>
          <p:nvPr/>
        </p:nvSpPr>
        <p:spPr>
          <a:xfrm>
            <a:off x="4600011" y="3348809"/>
            <a:ext cx="2702985" cy="366025"/>
          </a:xfrm>
          <a:prstGeom prst="rect">
            <a:avLst/>
          </a:prstGeom>
        </p:spPr>
        <p:txBody>
          <a:bodyPr lIns="0" tIns="0" rIns="0" bIns="0" rtlCol="0" anchor="t">
            <a:spAutoFit/>
          </a:bodyPr>
          <a:lstStyle/>
          <a:p>
            <a:pPr algn="ctr">
              <a:lnSpc>
                <a:spcPts val="2849"/>
              </a:lnSpc>
            </a:pPr>
            <a:r>
              <a:rPr lang="en-US" sz="2713" u="sng">
                <a:solidFill>
                  <a:srgbClr val="FFFFFF"/>
                </a:solidFill>
                <a:latin typeface="League Gothic"/>
                <a:ea typeface="League Gothic"/>
                <a:cs typeface="League Gothic"/>
                <a:sym typeface="League Gothic"/>
              </a:rPr>
              <a:t>BAR WELL STRATEGY</a:t>
            </a:r>
          </a:p>
        </p:txBody>
      </p:sp>
      <p:sp>
        <p:nvSpPr>
          <p:cNvPr id="51" name="TextBox 51"/>
          <p:cNvSpPr txBox="1"/>
          <p:nvPr/>
        </p:nvSpPr>
        <p:spPr>
          <a:xfrm>
            <a:off x="200754" y="3513502"/>
            <a:ext cx="2702985" cy="366025"/>
          </a:xfrm>
          <a:prstGeom prst="rect">
            <a:avLst/>
          </a:prstGeom>
        </p:spPr>
        <p:txBody>
          <a:bodyPr lIns="0" tIns="0" rIns="0" bIns="0" rtlCol="0" anchor="t">
            <a:spAutoFit/>
          </a:bodyPr>
          <a:lstStyle/>
          <a:p>
            <a:pPr algn="ctr">
              <a:lnSpc>
                <a:spcPts val="2849"/>
              </a:lnSpc>
            </a:pPr>
            <a:r>
              <a:rPr lang="en-US" sz="2713" u="sng">
                <a:solidFill>
                  <a:srgbClr val="FFFFFF"/>
                </a:solidFill>
                <a:latin typeface="League Gothic"/>
                <a:ea typeface="League Gothic"/>
                <a:cs typeface="League Gothic"/>
                <a:sym typeface="League Gothic"/>
              </a:rPr>
              <a:t>CULINARY VERSATILITY</a:t>
            </a:r>
          </a:p>
        </p:txBody>
      </p:sp>
      <p:sp>
        <p:nvSpPr>
          <p:cNvPr id="52" name="TextBox 52"/>
          <p:cNvSpPr txBox="1"/>
          <p:nvPr/>
        </p:nvSpPr>
        <p:spPr>
          <a:xfrm>
            <a:off x="165253" y="3895860"/>
            <a:ext cx="2989361" cy="1276985"/>
          </a:xfrm>
          <a:prstGeom prst="rect">
            <a:avLst/>
          </a:prstGeom>
        </p:spPr>
        <p:txBody>
          <a:bodyPr lIns="0" tIns="0" rIns="0" bIns="0" rtlCol="0" anchor="t">
            <a:spAutoFit/>
          </a:bodyPr>
          <a:lstStyle/>
          <a:p>
            <a:pPr marL="237489" lvl="1" indent="-118744" algn="l">
              <a:lnSpc>
                <a:spcPts val="1737"/>
              </a:lnSpc>
              <a:buFont typeface="Arial"/>
              <a:buChar char="•"/>
            </a:pPr>
            <a:r>
              <a:rPr lang="en-US" sz="1099" b="1">
                <a:solidFill>
                  <a:srgbClr val="FFFFFF"/>
                </a:solidFill>
                <a:latin typeface="Montserrat Bold"/>
                <a:ea typeface="Montserrat Bold"/>
                <a:cs typeface="Montserrat Bold"/>
                <a:sym typeface="Montserrat Bold"/>
              </a:rPr>
              <a:t>Adds depth to sauces, flambes and desserts.</a:t>
            </a:r>
          </a:p>
          <a:p>
            <a:pPr marL="237489" lvl="1" indent="-118744" algn="l">
              <a:lnSpc>
                <a:spcPts val="1737"/>
              </a:lnSpc>
              <a:buFont typeface="Arial"/>
              <a:buChar char="•"/>
            </a:pPr>
            <a:r>
              <a:rPr lang="en-US" sz="1099" b="1">
                <a:solidFill>
                  <a:srgbClr val="FFFFFF"/>
                </a:solidFill>
                <a:latin typeface="Montserrat Bold"/>
                <a:ea typeface="Montserrat Bold"/>
                <a:cs typeface="Montserrat Bold"/>
                <a:sym typeface="Montserrat Bold"/>
              </a:rPr>
              <a:t>A go-to ingredient for chefs aiming to elevate their dishes with a touch of sophistication.</a:t>
            </a:r>
          </a:p>
          <a:p>
            <a:pPr algn="l">
              <a:lnSpc>
                <a:spcPts val="1341"/>
              </a:lnSpc>
            </a:pPr>
            <a:endParaRPr lang="en-US" sz="1099" b="1">
              <a:solidFill>
                <a:srgbClr val="FFFFFF"/>
              </a:solidFill>
              <a:latin typeface="Montserrat Bold"/>
              <a:ea typeface="Montserrat Bold"/>
              <a:cs typeface="Montserrat Bold"/>
              <a:sym typeface="Montserrat Bold"/>
            </a:endParaRPr>
          </a:p>
        </p:txBody>
      </p:sp>
      <p:sp>
        <p:nvSpPr>
          <p:cNvPr id="53" name="TextBox 53"/>
          <p:cNvSpPr txBox="1"/>
          <p:nvPr/>
        </p:nvSpPr>
        <p:spPr>
          <a:xfrm>
            <a:off x="634365" y="9184312"/>
            <a:ext cx="1731814" cy="181610"/>
          </a:xfrm>
          <a:prstGeom prst="rect">
            <a:avLst/>
          </a:prstGeom>
        </p:spPr>
        <p:txBody>
          <a:bodyPr lIns="0" tIns="0" rIns="0" bIns="0" rtlCol="0" anchor="t">
            <a:spAutoFit/>
          </a:bodyPr>
          <a:lstStyle/>
          <a:p>
            <a:pPr algn="ctr">
              <a:lnSpc>
                <a:spcPts val="1539"/>
              </a:lnSpc>
            </a:pPr>
            <a:r>
              <a:rPr lang="en-US" sz="1099" b="1">
                <a:solidFill>
                  <a:srgbClr val="000000"/>
                </a:solidFill>
                <a:latin typeface="Montserrat Classic Bold"/>
                <a:ea typeface="Montserrat Classic Bold"/>
                <a:cs typeface="Montserrat Classic Bold"/>
                <a:sym typeface="Montserrat Classic Bold"/>
              </a:rPr>
              <a:t>1 LTR</a:t>
            </a:r>
          </a:p>
        </p:txBody>
      </p:sp>
      <p:sp>
        <p:nvSpPr>
          <p:cNvPr id="54" name="TextBox 54"/>
          <p:cNvSpPr txBox="1"/>
          <p:nvPr/>
        </p:nvSpPr>
        <p:spPr>
          <a:xfrm>
            <a:off x="1866986" y="9196945"/>
            <a:ext cx="1675108" cy="181610"/>
          </a:xfrm>
          <a:prstGeom prst="rect">
            <a:avLst/>
          </a:prstGeom>
        </p:spPr>
        <p:txBody>
          <a:bodyPr lIns="0" tIns="0" rIns="0" bIns="0" rtlCol="0" anchor="t">
            <a:spAutoFit/>
          </a:bodyPr>
          <a:lstStyle/>
          <a:p>
            <a:pPr algn="ctr">
              <a:lnSpc>
                <a:spcPts val="1539"/>
              </a:lnSpc>
            </a:pPr>
            <a:r>
              <a:rPr lang="en-US" sz="1099">
                <a:solidFill>
                  <a:srgbClr val="000000"/>
                </a:solidFill>
                <a:latin typeface="Montserrat Classic"/>
                <a:ea typeface="Montserrat Classic"/>
                <a:cs typeface="Montserrat Classic"/>
                <a:sym typeface="Montserrat Classic"/>
              </a:rPr>
              <a:t>33.81</a:t>
            </a:r>
          </a:p>
        </p:txBody>
      </p:sp>
      <p:sp>
        <p:nvSpPr>
          <p:cNvPr id="55" name="TextBox 55"/>
          <p:cNvSpPr txBox="1"/>
          <p:nvPr/>
        </p:nvSpPr>
        <p:spPr>
          <a:xfrm>
            <a:off x="150266" y="5392838"/>
            <a:ext cx="2386991" cy="800354"/>
          </a:xfrm>
          <a:prstGeom prst="rect">
            <a:avLst/>
          </a:prstGeom>
        </p:spPr>
        <p:txBody>
          <a:bodyPr lIns="0" tIns="0" rIns="0" bIns="0" rtlCol="0" anchor="t">
            <a:spAutoFit/>
          </a:bodyPr>
          <a:lstStyle/>
          <a:p>
            <a:pPr algn="ctr">
              <a:lnSpc>
                <a:spcPts val="2127"/>
              </a:lnSpc>
            </a:pPr>
            <a:r>
              <a:rPr lang="en-US" sz="1899" b="1" spc="-49">
                <a:solidFill>
                  <a:srgbClr val="FFFFFF"/>
                </a:solidFill>
                <a:latin typeface="Cinzel Bold"/>
                <a:ea typeface="Cinzel Bold"/>
                <a:cs typeface="Cinzel Bold"/>
                <a:sym typeface="Cinzel Bold"/>
              </a:rPr>
              <a:t>A solera reserva with a solera price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0"/>
            <a:ext cx="8310903" cy="11272976"/>
            <a:chOff x="0" y="0"/>
            <a:chExt cx="2897047" cy="3929578"/>
          </a:xfrm>
        </p:grpSpPr>
        <p:sp>
          <p:nvSpPr>
            <p:cNvPr id="6" name="Freeform 6"/>
            <p:cNvSpPr/>
            <p:nvPr/>
          </p:nvSpPr>
          <p:spPr>
            <a:xfrm>
              <a:off x="0" y="0"/>
              <a:ext cx="2897047" cy="3929578"/>
            </a:xfrm>
            <a:custGeom>
              <a:avLst/>
              <a:gdLst/>
              <a:ahLst/>
              <a:cxnLst/>
              <a:rect l="l" t="t" r="r" b="b"/>
              <a:pathLst>
                <a:path w="2897047" h="3929578">
                  <a:moveTo>
                    <a:pt x="0" y="0"/>
                  </a:moveTo>
                  <a:lnTo>
                    <a:pt x="2897047" y="0"/>
                  </a:lnTo>
                  <a:lnTo>
                    <a:pt x="2897047" y="3929578"/>
                  </a:lnTo>
                  <a:lnTo>
                    <a:pt x="0" y="3929578"/>
                  </a:lnTo>
                  <a:close/>
                </a:path>
              </a:pathLst>
            </a:custGeom>
            <a:solidFill>
              <a:srgbClr val="110300"/>
            </a:solidFill>
          </p:spPr>
          <p:txBody>
            <a:bodyPr/>
            <a:lstStyle/>
            <a:p>
              <a:endParaRPr lang="en-US"/>
            </a:p>
          </p:txBody>
        </p:sp>
        <p:sp>
          <p:nvSpPr>
            <p:cNvPr id="7" name="TextBox 7"/>
            <p:cNvSpPr txBox="1"/>
            <p:nvPr/>
          </p:nvSpPr>
          <p:spPr>
            <a:xfrm>
              <a:off x="0" y="-38100"/>
              <a:ext cx="2897047" cy="3967678"/>
            </a:xfrm>
            <a:prstGeom prst="rect">
              <a:avLst/>
            </a:prstGeom>
          </p:spPr>
          <p:txBody>
            <a:bodyPr lIns="50800" tIns="50800" rIns="50800" bIns="50800" rtlCol="0" anchor="ctr"/>
            <a:lstStyle/>
            <a:p>
              <a:pPr algn="ctr">
                <a:lnSpc>
                  <a:spcPts val="2380"/>
                </a:lnSpc>
              </a:pPr>
              <a:endParaRPr/>
            </a:p>
          </p:txBody>
        </p:sp>
      </p:grpSp>
      <p:sp>
        <p:nvSpPr>
          <p:cNvPr id="8" name="Freeform 8"/>
          <p:cNvSpPr/>
          <p:nvPr/>
        </p:nvSpPr>
        <p:spPr>
          <a:xfrm>
            <a:off x="1196023" y="6433637"/>
            <a:ext cx="1175181" cy="835684"/>
          </a:xfrm>
          <a:custGeom>
            <a:avLst/>
            <a:gdLst/>
            <a:ahLst/>
            <a:cxnLst/>
            <a:rect l="l" t="t" r="r" b="b"/>
            <a:pathLst>
              <a:path w="1175181" h="835684">
                <a:moveTo>
                  <a:pt x="0" y="0"/>
                </a:moveTo>
                <a:lnTo>
                  <a:pt x="1175181" y="0"/>
                </a:lnTo>
                <a:lnTo>
                  <a:pt x="1175181" y="835684"/>
                </a:lnTo>
                <a:lnTo>
                  <a:pt x="0" y="835684"/>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25872" y="8001376"/>
            <a:ext cx="4647934" cy="2052955"/>
          </a:xfrm>
          <a:prstGeom prst="rect">
            <a:avLst/>
          </a:prstGeom>
        </p:spPr>
        <p:txBody>
          <a:bodyPr lIns="0" tIns="0" rIns="0" bIns="0" rtlCol="0" anchor="t">
            <a:spAutoFit/>
          </a:bodyPr>
          <a:lstStyle/>
          <a:p>
            <a:pPr algn="just">
              <a:lnSpc>
                <a:spcPts val="1819"/>
              </a:lnSpc>
              <a:spcBef>
                <a:spcPct val="0"/>
              </a:spcBef>
            </a:pPr>
            <a:r>
              <a:rPr lang="en-US" sz="1299" spc="18">
                <a:solidFill>
                  <a:srgbClr val="FFFFFF"/>
                </a:solidFill>
                <a:latin typeface="Poppins Medium"/>
                <a:ea typeface="Poppins Medium"/>
                <a:cs typeface="Poppins Medium"/>
                <a:sym typeface="Poppins Medium"/>
              </a:rPr>
              <a:t>The light and air in Andalusia, the climate, and tranquillity of the land, warmth of its people, are the  unique ingredients that make Jerez de La Frontera special and give shape to Romate products. </a:t>
            </a:r>
          </a:p>
          <a:p>
            <a:pPr algn="just">
              <a:lnSpc>
                <a:spcPts val="1819"/>
              </a:lnSpc>
              <a:spcBef>
                <a:spcPct val="0"/>
              </a:spcBef>
            </a:pPr>
            <a:r>
              <a:rPr lang="en-US" sz="1299" spc="18">
                <a:solidFill>
                  <a:srgbClr val="FFFFFF"/>
                </a:solidFill>
                <a:latin typeface="Poppins Medium"/>
                <a:ea typeface="Poppins Medium"/>
                <a:cs typeface="Poppins Medium"/>
                <a:sym typeface="Poppins Medium"/>
              </a:rPr>
              <a:t>Bodegas Sanchez Romate has been producing some of the best wines and brandies in the world in Jerez de la Frontera since the 18th century.</a:t>
            </a:r>
          </a:p>
          <a:p>
            <a:pPr algn="just">
              <a:lnSpc>
                <a:spcPts val="1819"/>
              </a:lnSpc>
              <a:spcBef>
                <a:spcPct val="0"/>
              </a:spcBef>
            </a:pPr>
            <a:endParaRPr lang="en-US" sz="1299" spc="18">
              <a:solidFill>
                <a:srgbClr val="FFFFFF"/>
              </a:solidFill>
              <a:latin typeface="Poppins Medium"/>
              <a:ea typeface="Poppins Medium"/>
              <a:cs typeface="Poppins Medium"/>
              <a:sym typeface="Poppins Medium"/>
            </a:endParaRPr>
          </a:p>
          <a:p>
            <a:pPr algn="just">
              <a:lnSpc>
                <a:spcPts val="1819"/>
              </a:lnSpc>
              <a:spcBef>
                <a:spcPct val="0"/>
              </a:spcBef>
            </a:pPr>
            <a:endParaRPr lang="en-US" sz="1299" spc="18">
              <a:solidFill>
                <a:srgbClr val="FFFFFF"/>
              </a:solidFill>
              <a:latin typeface="Poppins Medium"/>
              <a:ea typeface="Poppins Medium"/>
              <a:cs typeface="Poppins Medium"/>
              <a:sym typeface="Poppins Medium"/>
            </a:endParaRPr>
          </a:p>
        </p:txBody>
      </p:sp>
      <p:sp>
        <p:nvSpPr>
          <p:cNvPr id="10" name="TextBox 10"/>
          <p:cNvSpPr txBox="1"/>
          <p:nvPr/>
        </p:nvSpPr>
        <p:spPr>
          <a:xfrm>
            <a:off x="225872" y="7480041"/>
            <a:ext cx="6041320" cy="549910"/>
          </a:xfrm>
          <a:prstGeom prst="rect">
            <a:avLst/>
          </a:prstGeom>
        </p:spPr>
        <p:txBody>
          <a:bodyPr lIns="0" tIns="0" rIns="0" bIns="0" rtlCol="0" anchor="t">
            <a:spAutoFit/>
          </a:bodyPr>
          <a:lstStyle/>
          <a:p>
            <a:pPr algn="l">
              <a:lnSpc>
                <a:spcPts val="2240"/>
              </a:lnSpc>
            </a:pPr>
            <a:r>
              <a:rPr lang="en-US" sz="1600" b="1" spc="121">
                <a:solidFill>
                  <a:srgbClr val="FFFFFF"/>
                </a:solidFill>
                <a:latin typeface="Poppins Medium Bold"/>
                <a:ea typeface="Poppins Medium Bold"/>
                <a:cs typeface="Poppins Medium Bold"/>
                <a:sym typeface="Poppins Medium Bold"/>
              </a:rPr>
              <a:t>BODEGAS SÁNCHEZ ROMATE</a:t>
            </a:r>
          </a:p>
          <a:p>
            <a:pPr algn="l">
              <a:lnSpc>
                <a:spcPts val="2240"/>
              </a:lnSpc>
            </a:pPr>
            <a:endParaRPr lang="en-US" sz="1600" b="1" spc="121">
              <a:solidFill>
                <a:srgbClr val="FFFFFF"/>
              </a:solidFill>
              <a:latin typeface="Poppins Medium Bold"/>
              <a:ea typeface="Poppins Medium Bold"/>
              <a:cs typeface="Poppins Medium Bold"/>
              <a:sym typeface="Poppins Medium Bold"/>
            </a:endParaRPr>
          </a:p>
        </p:txBody>
      </p:sp>
      <p:sp>
        <p:nvSpPr>
          <p:cNvPr id="11" name="TextBox 11"/>
          <p:cNvSpPr txBox="1"/>
          <p:nvPr/>
        </p:nvSpPr>
        <p:spPr>
          <a:xfrm>
            <a:off x="225872" y="3003406"/>
            <a:ext cx="6041320" cy="549910"/>
          </a:xfrm>
          <a:prstGeom prst="rect">
            <a:avLst/>
          </a:prstGeom>
        </p:spPr>
        <p:txBody>
          <a:bodyPr lIns="0" tIns="0" rIns="0" bIns="0" rtlCol="0" anchor="t">
            <a:spAutoFit/>
          </a:bodyPr>
          <a:lstStyle/>
          <a:p>
            <a:pPr algn="l">
              <a:lnSpc>
                <a:spcPts val="2239"/>
              </a:lnSpc>
            </a:pPr>
            <a:r>
              <a:rPr lang="en-US" sz="1599" b="1" spc="121">
                <a:solidFill>
                  <a:srgbClr val="FFFFFF"/>
                </a:solidFill>
                <a:latin typeface="Poppins Medium Bold"/>
                <a:ea typeface="Poppins Medium Bold"/>
                <a:cs typeface="Poppins Medium Bold"/>
                <a:sym typeface="Poppins Medium Bold"/>
              </a:rPr>
              <a:t>TASTING NOTES</a:t>
            </a:r>
          </a:p>
          <a:p>
            <a:pPr algn="l">
              <a:lnSpc>
                <a:spcPts val="2239"/>
              </a:lnSpc>
            </a:pPr>
            <a:endParaRPr lang="en-US" sz="1599" b="1" spc="121">
              <a:solidFill>
                <a:srgbClr val="FFFFFF"/>
              </a:solidFill>
              <a:latin typeface="Poppins Medium Bold"/>
              <a:ea typeface="Poppins Medium Bold"/>
              <a:cs typeface="Poppins Medium Bold"/>
              <a:sym typeface="Poppins Medium Bold"/>
            </a:endParaRPr>
          </a:p>
        </p:txBody>
      </p:sp>
      <p:sp>
        <p:nvSpPr>
          <p:cNvPr id="12" name="TextBox 12"/>
          <p:cNvSpPr txBox="1"/>
          <p:nvPr/>
        </p:nvSpPr>
        <p:spPr>
          <a:xfrm>
            <a:off x="6107346" y="9799848"/>
            <a:ext cx="3523092" cy="139065"/>
          </a:xfrm>
          <a:prstGeom prst="rect">
            <a:avLst/>
          </a:prstGeom>
        </p:spPr>
        <p:txBody>
          <a:bodyPr lIns="0" tIns="0" rIns="0" bIns="0" rtlCol="0" anchor="t">
            <a:spAutoFit/>
          </a:bodyPr>
          <a:lstStyle/>
          <a:p>
            <a:pPr algn="just">
              <a:lnSpc>
                <a:spcPts val="1260"/>
              </a:lnSpc>
              <a:spcBef>
                <a:spcPct val="0"/>
              </a:spcBef>
            </a:pPr>
            <a:r>
              <a:rPr lang="en-US" sz="900" spc="12">
                <a:solidFill>
                  <a:srgbClr val="FFFFFF"/>
                </a:solidFill>
                <a:latin typeface="Poppins Medium"/>
                <a:ea typeface="Poppins Medium"/>
                <a:cs typeface="Poppins Medium"/>
                <a:sym typeface="Poppins Medium"/>
              </a:rPr>
              <a:t>www.romate.com</a:t>
            </a:r>
          </a:p>
        </p:txBody>
      </p:sp>
      <p:sp>
        <p:nvSpPr>
          <p:cNvPr id="13" name="Freeform 13"/>
          <p:cNvSpPr/>
          <p:nvPr/>
        </p:nvSpPr>
        <p:spPr>
          <a:xfrm>
            <a:off x="4343400" y="4062174"/>
            <a:ext cx="3967503" cy="5996226"/>
          </a:xfrm>
          <a:custGeom>
            <a:avLst/>
            <a:gdLst/>
            <a:ahLst/>
            <a:cxnLst/>
            <a:rect l="l" t="t" r="r" b="b"/>
            <a:pathLst>
              <a:path w="3967503" h="5996226">
                <a:moveTo>
                  <a:pt x="0" y="0"/>
                </a:moveTo>
                <a:lnTo>
                  <a:pt x="3967503" y="0"/>
                </a:lnTo>
                <a:lnTo>
                  <a:pt x="3967503" y="5996226"/>
                </a:lnTo>
                <a:lnTo>
                  <a:pt x="0" y="5996226"/>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52852" y="708603"/>
            <a:ext cx="7466697" cy="1824045"/>
          </a:xfrm>
          <a:prstGeom prst="rect">
            <a:avLst/>
          </a:prstGeom>
        </p:spPr>
        <p:txBody>
          <a:bodyPr lIns="0" tIns="0" rIns="0" bIns="0" rtlCol="0" anchor="t">
            <a:spAutoFit/>
          </a:bodyPr>
          <a:lstStyle/>
          <a:p>
            <a:pPr algn="l">
              <a:lnSpc>
                <a:spcPts val="1837"/>
              </a:lnSpc>
            </a:pPr>
            <a:r>
              <a:rPr lang="en-US" sz="1312" spc="18">
                <a:solidFill>
                  <a:srgbClr val="FFFFFF"/>
                </a:solidFill>
                <a:latin typeface="Poppins Medium"/>
                <a:ea typeface="Poppins Medium"/>
                <a:cs typeface="Poppins Medium"/>
                <a:sym typeface="Poppins Medium"/>
              </a:rPr>
              <a:t>Romate Brandy De Jerez Solera Reserva Spanish Brandy was created in the tradition of Cardenal Mendoza  carries the prestigious appellation Brandy de Jerez. </a:t>
            </a:r>
          </a:p>
          <a:p>
            <a:pPr algn="l">
              <a:lnSpc>
                <a:spcPts val="1837"/>
              </a:lnSpc>
            </a:pPr>
            <a:endParaRPr lang="en-US" sz="1312" spc="18">
              <a:solidFill>
                <a:srgbClr val="FFFFFF"/>
              </a:solidFill>
              <a:latin typeface="Poppins Medium"/>
              <a:ea typeface="Poppins Medium"/>
              <a:cs typeface="Poppins Medium"/>
              <a:sym typeface="Poppins Medium"/>
            </a:endParaRPr>
          </a:p>
          <a:p>
            <a:pPr algn="l">
              <a:lnSpc>
                <a:spcPts val="1837"/>
              </a:lnSpc>
              <a:spcBef>
                <a:spcPct val="0"/>
              </a:spcBef>
            </a:pPr>
            <a:r>
              <a:rPr lang="en-US" sz="1312" spc="18">
                <a:solidFill>
                  <a:srgbClr val="FFFFFF"/>
                </a:solidFill>
                <a:latin typeface="Poppins Medium"/>
                <a:ea typeface="Poppins Medium"/>
                <a:cs typeface="Poppins Medium"/>
                <a:sym typeface="Poppins Medium"/>
              </a:rPr>
              <a:t>Romate Solera Reserva is a solera brandy, made from distilled wine which is then aged through the solera cask system and then aged for an average of 3 to 6 years in old Oloroso and PX Sherry casks which means that it can be labelled as a Reserva. A new impulse for the classicism of the finest Solera Reserva brandy. Romate Brandy has a perfect taste profile for cocktails as well as an after dinner drink.</a:t>
            </a:r>
          </a:p>
        </p:txBody>
      </p:sp>
      <p:sp>
        <p:nvSpPr>
          <p:cNvPr id="15" name="TextBox 15"/>
          <p:cNvSpPr txBox="1"/>
          <p:nvPr/>
        </p:nvSpPr>
        <p:spPr>
          <a:xfrm>
            <a:off x="366123" y="3156513"/>
            <a:ext cx="7040155" cy="1366578"/>
          </a:xfrm>
          <a:prstGeom prst="rect">
            <a:avLst/>
          </a:prstGeom>
        </p:spPr>
        <p:txBody>
          <a:bodyPr lIns="0" tIns="0" rIns="0" bIns="0" rtlCol="0" anchor="t">
            <a:spAutoFit/>
          </a:bodyPr>
          <a:lstStyle/>
          <a:p>
            <a:pPr algn="just">
              <a:lnSpc>
                <a:spcPts val="1851"/>
              </a:lnSpc>
            </a:pPr>
            <a:endParaRPr/>
          </a:p>
          <a:p>
            <a:pPr algn="just">
              <a:lnSpc>
                <a:spcPts val="1851"/>
              </a:lnSpc>
            </a:pPr>
            <a:r>
              <a:rPr lang="en-US" sz="1322" spc="18">
                <a:solidFill>
                  <a:srgbClr val="FFFFFF"/>
                </a:solidFill>
                <a:latin typeface="Poppins Medium"/>
                <a:ea typeface="Poppins Medium"/>
                <a:cs typeface="Poppins Medium"/>
                <a:sym typeface="Poppins Medium"/>
              </a:rPr>
              <a:t>Dark and brilliant Clean, round, reminders of wine. Very smooth and warm, slightly sweet, persistent, old oak.  It is smooth with a pleasant, oaky bouquet reminiscent of sherry. It is ideal served in the traditional brandy snifter as well as in cocktails.</a:t>
            </a:r>
          </a:p>
          <a:p>
            <a:pPr algn="just">
              <a:lnSpc>
                <a:spcPts val="1851"/>
              </a:lnSpc>
            </a:pPr>
            <a:endParaRPr lang="en-US" sz="1322" spc="18">
              <a:solidFill>
                <a:srgbClr val="FFFFFF"/>
              </a:solidFill>
              <a:latin typeface="Poppins Medium"/>
              <a:ea typeface="Poppins Medium"/>
              <a:cs typeface="Poppins Medium"/>
              <a:sym typeface="Poppins Medium"/>
            </a:endParaRPr>
          </a:p>
        </p:txBody>
      </p:sp>
      <p:sp>
        <p:nvSpPr>
          <p:cNvPr id="16" name="TextBox 16"/>
          <p:cNvSpPr txBox="1"/>
          <p:nvPr/>
        </p:nvSpPr>
        <p:spPr>
          <a:xfrm>
            <a:off x="305703" y="5448811"/>
            <a:ext cx="1610023" cy="654396"/>
          </a:xfrm>
          <a:prstGeom prst="rect">
            <a:avLst/>
          </a:prstGeom>
        </p:spPr>
        <p:txBody>
          <a:bodyPr lIns="0" tIns="0" rIns="0" bIns="0" rtlCol="0" anchor="t">
            <a:spAutoFit/>
          </a:bodyPr>
          <a:lstStyle/>
          <a:p>
            <a:pPr algn="l">
              <a:lnSpc>
                <a:spcPts val="1730"/>
              </a:lnSpc>
              <a:spcBef>
                <a:spcPct val="0"/>
              </a:spcBef>
            </a:pPr>
            <a:r>
              <a:rPr lang="en-US" sz="1236" b="1" spc="16">
                <a:solidFill>
                  <a:srgbClr val="FFFFFF"/>
                </a:solidFill>
                <a:latin typeface="Poppins Medium"/>
                <a:ea typeface="Poppins Medium"/>
                <a:cs typeface="Poppins Medium"/>
                <a:sym typeface="Poppins Medium"/>
              </a:rPr>
              <a:t>PACK/SIZE: 1/750ML</a:t>
            </a:r>
          </a:p>
          <a:p>
            <a:pPr algn="l">
              <a:lnSpc>
                <a:spcPts val="1730"/>
              </a:lnSpc>
              <a:spcBef>
                <a:spcPct val="0"/>
              </a:spcBef>
            </a:pPr>
            <a:r>
              <a:rPr lang="en-US" sz="1236" b="1" spc="16">
                <a:solidFill>
                  <a:srgbClr val="FFFFFF"/>
                </a:solidFill>
                <a:latin typeface="Poppins Medium"/>
                <a:ea typeface="Poppins Medium"/>
                <a:cs typeface="Poppins Medium"/>
                <a:sym typeface="Poppins Medium"/>
              </a:rPr>
              <a:t>36% ABV</a:t>
            </a:r>
          </a:p>
          <a:p>
            <a:pPr algn="l">
              <a:lnSpc>
                <a:spcPts val="1730"/>
              </a:lnSpc>
              <a:spcBef>
                <a:spcPct val="0"/>
              </a:spcBef>
            </a:pPr>
            <a:r>
              <a:rPr lang="en-US" sz="1236" b="1" spc="16">
                <a:solidFill>
                  <a:srgbClr val="FFFFFF"/>
                </a:solidFill>
                <a:latin typeface="Poppins Medium"/>
                <a:ea typeface="Poppins Medium"/>
                <a:cs typeface="Poppins Medium"/>
                <a:sym typeface="Poppins Medium"/>
              </a:rPr>
              <a:t>UPC: 84101615112532</a:t>
            </a:r>
          </a:p>
        </p:txBody>
      </p:sp>
      <p:sp>
        <p:nvSpPr>
          <p:cNvPr id="17" name="TextBox 17"/>
          <p:cNvSpPr txBox="1"/>
          <p:nvPr/>
        </p:nvSpPr>
        <p:spPr>
          <a:xfrm>
            <a:off x="305703" y="4927476"/>
            <a:ext cx="6178623" cy="273685"/>
          </a:xfrm>
          <a:prstGeom prst="rect">
            <a:avLst/>
          </a:prstGeom>
        </p:spPr>
        <p:txBody>
          <a:bodyPr lIns="0" tIns="0" rIns="0" bIns="0" rtlCol="0" anchor="t">
            <a:spAutoFit/>
          </a:bodyPr>
          <a:lstStyle/>
          <a:p>
            <a:pPr algn="l">
              <a:lnSpc>
                <a:spcPts val="2239"/>
              </a:lnSpc>
            </a:pPr>
            <a:r>
              <a:rPr lang="en-US" sz="1599" b="1" spc="121">
                <a:solidFill>
                  <a:srgbClr val="FFFFFF"/>
                </a:solidFill>
                <a:latin typeface="Poppins Medium Bold"/>
                <a:ea typeface="Poppins Medium Bold"/>
                <a:cs typeface="Poppins Medium Bold"/>
                <a:sym typeface="Poppins Medium Bold"/>
              </a:rPr>
              <a:t>PRODUCT SPECS</a:t>
            </a:r>
          </a:p>
        </p:txBody>
      </p:sp>
      <p:sp>
        <p:nvSpPr>
          <p:cNvPr id="18" name="TextBox 18"/>
          <p:cNvSpPr txBox="1"/>
          <p:nvPr/>
        </p:nvSpPr>
        <p:spPr>
          <a:xfrm>
            <a:off x="2371204" y="5448811"/>
            <a:ext cx="1514996" cy="654396"/>
          </a:xfrm>
          <a:prstGeom prst="rect">
            <a:avLst/>
          </a:prstGeom>
        </p:spPr>
        <p:txBody>
          <a:bodyPr lIns="0" tIns="0" rIns="0" bIns="0" rtlCol="0" anchor="t">
            <a:spAutoFit/>
          </a:bodyPr>
          <a:lstStyle/>
          <a:p>
            <a:pPr algn="l">
              <a:lnSpc>
                <a:spcPts val="1730"/>
              </a:lnSpc>
              <a:spcBef>
                <a:spcPct val="0"/>
              </a:spcBef>
            </a:pPr>
            <a:r>
              <a:rPr lang="en-US" sz="1236" b="1" spc="16">
                <a:solidFill>
                  <a:srgbClr val="FFFFFF"/>
                </a:solidFill>
                <a:latin typeface="Poppins Medium"/>
                <a:ea typeface="Poppins Medium"/>
                <a:cs typeface="Poppins Medium"/>
                <a:sym typeface="Poppins Medium"/>
              </a:rPr>
              <a:t>PACK/SIZE: 1/1 LTR</a:t>
            </a:r>
          </a:p>
          <a:p>
            <a:pPr algn="l">
              <a:lnSpc>
                <a:spcPts val="1730"/>
              </a:lnSpc>
              <a:spcBef>
                <a:spcPct val="0"/>
              </a:spcBef>
            </a:pPr>
            <a:r>
              <a:rPr lang="en-US" sz="1236" b="1" spc="16">
                <a:solidFill>
                  <a:srgbClr val="FFFFFF"/>
                </a:solidFill>
                <a:latin typeface="Poppins Medium"/>
                <a:ea typeface="Poppins Medium"/>
                <a:cs typeface="Poppins Medium"/>
                <a:sym typeface="Poppins Medium"/>
              </a:rPr>
              <a:t>36% ABV</a:t>
            </a:r>
          </a:p>
          <a:p>
            <a:pPr algn="l">
              <a:lnSpc>
                <a:spcPts val="1730"/>
              </a:lnSpc>
              <a:spcBef>
                <a:spcPct val="0"/>
              </a:spcBef>
            </a:pPr>
            <a:r>
              <a:rPr lang="en-US" sz="1236" b="1" spc="16">
                <a:solidFill>
                  <a:srgbClr val="FFFFFF"/>
                </a:solidFill>
                <a:latin typeface="Poppins Medium"/>
                <a:ea typeface="Poppins Medium"/>
                <a:cs typeface="Poppins Medium"/>
                <a:sym typeface="Poppins Medium"/>
              </a:rPr>
              <a:t>UPC: 8410161512021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Words>
  <Application>Microsoft Macintosh PowerPoint</Application>
  <PresentationFormat>Custom</PresentationFormat>
  <Paragraphs>50</Paragraphs>
  <Slides>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vt:i4>
      </vt:variant>
    </vt:vector>
  </HeadingPairs>
  <TitlesOfParts>
    <vt:vector size="14" baseType="lpstr">
      <vt:lpstr>League Gothic</vt:lpstr>
      <vt:lpstr>Arial</vt:lpstr>
      <vt:lpstr>Cinzel Bold</vt:lpstr>
      <vt:lpstr>Lora Bold Italics</vt:lpstr>
      <vt:lpstr>Montserrat Bold</vt:lpstr>
      <vt:lpstr>Montserrat</vt:lpstr>
      <vt:lpstr>Montserrat Classic</vt:lpstr>
      <vt:lpstr>Calibri</vt:lpstr>
      <vt:lpstr>Poppins Medium</vt:lpstr>
      <vt:lpstr>Montserrat Classic Bold</vt:lpstr>
      <vt:lpstr>Poppins Medium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Romate Sales Flyer FINAL 2025</dc:title>
  <cp:lastModifiedBy>christina staalstrom</cp:lastModifiedBy>
  <cp:revision>2</cp:revision>
  <dcterms:created xsi:type="dcterms:W3CDTF">2006-08-16T00:00:00Z</dcterms:created>
  <dcterms:modified xsi:type="dcterms:W3CDTF">2025-02-17T22:19:09Z</dcterms:modified>
  <dc:identifier>DAGda2P9MWU</dc:identifier>
</cp:coreProperties>
</file>